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4" r:id="rId6"/>
    <p:sldId id="268" r:id="rId7"/>
    <p:sldId id="265" r:id="rId8"/>
    <p:sldId id="266" r:id="rId9"/>
    <p:sldId id="272" r:id="rId10"/>
    <p:sldId id="273" r:id="rId11"/>
    <p:sldId id="299" r:id="rId12"/>
    <p:sldId id="274" r:id="rId13"/>
    <p:sldId id="267" r:id="rId14"/>
    <p:sldId id="270" r:id="rId15"/>
    <p:sldId id="297" r:id="rId16"/>
    <p:sldId id="276" r:id="rId17"/>
    <p:sldId id="277" r:id="rId18"/>
    <p:sldId id="298" r:id="rId19"/>
    <p:sldId id="269" r:id="rId20"/>
    <p:sldId id="271" r:id="rId21"/>
    <p:sldId id="278" r:id="rId22"/>
    <p:sldId id="279" r:id="rId23"/>
    <p:sldId id="285" r:id="rId24"/>
    <p:sldId id="286" r:id="rId25"/>
    <p:sldId id="288" r:id="rId26"/>
    <p:sldId id="287" r:id="rId27"/>
    <p:sldId id="296" r:id="rId28"/>
    <p:sldId id="289" r:id="rId29"/>
    <p:sldId id="291" r:id="rId30"/>
    <p:sldId id="292" r:id="rId31"/>
    <p:sldId id="290" r:id="rId32"/>
    <p:sldId id="280" r:id="rId33"/>
    <p:sldId id="293" r:id="rId34"/>
    <p:sldId id="295" r:id="rId35"/>
    <p:sldId id="294" r:id="rId36"/>
    <p:sldId id="281" r:id="rId37"/>
    <p:sldId id="30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FDE3D-7CF7-4C0C-A628-3B00BECE341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C6484BC7-120B-4C5E-9129-CD1AB0263CA2}">
      <dgm:prSet phldrT="[Text]" custT="1"/>
      <dgm:spPr/>
      <dgm:t>
        <a:bodyPr/>
        <a:lstStyle/>
        <a:p>
          <a:endParaRPr lang="en-US" sz="2700" dirty="0" smtClean="0"/>
        </a:p>
        <a:p>
          <a:r>
            <a:rPr lang="en-US" sz="3200" dirty="0" smtClean="0"/>
            <a:t>Layout </a:t>
          </a:r>
        </a:p>
        <a:p>
          <a:r>
            <a:rPr lang="en-US" sz="3200" dirty="0" smtClean="0"/>
            <a:t>&amp; </a:t>
          </a:r>
        </a:p>
        <a:p>
          <a:r>
            <a:rPr lang="en-US" sz="3200" dirty="0" smtClean="0"/>
            <a:t>Signage</a:t>
          </a:r>
          <a:endParaRPr lang="en-US" sz="3200" dirty="0"/>
        </a:p>
      </dgm:t>
    </dgm:pt>
    <dgm:pt modelId="{79459538-8578-440E-BA2A-414ED3D2D404}" type="parTrans" cxnId="{663A2511-3235-4662-91D6-647C9CAD87E8}">
      <dgm:prSet/>
      <dgm:spPr/>
      <dgm:t>
        <a:bodyPr/>
        <a:lstStyle/>
        <a:p>
          <a:endParaRPr lang="en-US"/>
        </a:p>
      </dgm:t>
    </dgm:pt>
    <dgm:pt modelId="{7C339B49-FB43-451D-8BA1-C9BD1170BC38}" type="sibTrans" cxnId="{663A2511-3235-4662-91D6-647C9CAD87E8}">
      <dgm:prSet/>
      <dgm:spPr/>
      <dgm:t>
        <a:bodyPr/>
        <a:lstStyle/>
        <a:p>
          <a:endParaRPr lang="en-US"/>
        </a:p>
      </dgm:t>
    </dgm:pt>
    <dgm:pt modelId="{ABAB6F7E-5404-489E-9A2F-CB0CCE4FF3C1}">
      <dgm:prSet phldrT="[Text]" custT="1"/>
      <dgm:spPr/>
      <dgm:t>
        <a:bodyPr/>
        <a:lstStyle/>
        <a:p>
          <a:endParaRPr lang="en-US" sz="2700" dirty="0" smtClean="0"/>
        </a:p>
        <a:p>
          <a:r>
            <a:rPr lang="en-US" sz="3200" dirty="0" smtClean="0"/>
            <a:t>Inventory </a:t>
          </a:r>
        </a:p>
        <a:p>
          <a:r>
            <a:rPr lang="en-US" sz="3200" dirty="0" smtClean="0"/>
            <a:t>&amp; Promotion</a:t>
          </a:r>
          <a:endParaRPr lang="en-US" sz="3200" dirty="0"/>
        </a:p>
      </dgm:t>
    </dgm:pt>
    <dgm:pt modelId="{48893805-34AC-4CB2-B85E-919E5FAA22C9}" type="parTrans" cxnId="{4CD14FE6-EF69-4730-902C-9C1C3FFA8488}">
      <dgm:prSet/>
      <dgm:spPr/>
      <dgm:t>
        <a:bodyPr/>
        <a:lstStyle/>
        <a:p>
          <a:endParaRPr lang="en-US"/>
        </a:p>
      </dgm:t>
    </dgm:pt>
    <dgm:pt modelId="{370A8FEE-6226-4D65-98A6-99AECA64272C}" type="sibTrans" cxnId="{4CD14FE6-EF69-4730-902C-9C1C3FFA8488}">
      <dgm:prSet/>
      <dgm:spPr/>
      <dgm:t>
        <a:bodyPr/>
        <a:lstStyle/>
        <a:p>
          <a:endParaRPr lang="en-US"/>
        </a:p>
      </dgm:t>
    </dgm:pt>
    <dgm:pt modelId="{6148F0CD-B856-48CB-AB5E-157CB099645B}">
      <dgm:prSet phldrT="[Text]" custT="1"/>
      <dgm:spPr/>
      <dgm:t>
        <a:bodyPr/>
        <a:lstStyle/>
        <a:p>
          <a:endParaRPr lang="en-US" sz="2800" dirty="0" smtClean="0"/>
        </a:p>
        <a:p>
          <a:r>
            <a:rPr lang="en-US" sz="3000" dirty="0" smtClean="0"/>
            <a:t>Pantry Engagement </a:t>
          </a:r>
        </a:p>
        <a:p>
          <a:r>
            <a:rPr lang="en-US" sz="3000" dirty="0" smtClean="0"/>
            <a:t>&amp; </a:t>
          </a:r>
        </a:p>
        <a:p>
          <a:r>
            <a:rPr lang="en-US" sz="3000" dirty="0" smtClean="0"/>
            <a:t>Culture</a:t>
          </a:r>
          <a:endParaRPr lang="en-US" sz="3000" dirty="0"/>
        </a:p>
      </dgm:t>
    </dgm:pt>
    <dgm:pt modelId="{1B9CF8D4-0433-414A-AADE-CA339B788A8E}" type="parTrans" cxnId="{66C24310-6E91-486D-B9E0-01EABCEB8543}">
      <dgm:prSet/>
      <dgm:spPr/>
      <dgm:t>
        <a:bodyPr/>
        <a:lstStyle/>
        <a:p>
          <a:endParaRPr lang="en-US"/>
        </a:p>
      </dgm:t>
    </dgm:pt>
    <dgm:pt modelId="{C01EB0B1-0904-4B76-979D-3AACA31FB429}" type="sibTrans" cxnId="{66C24310-6E91-486D-B9E0-01EABCEB8543}">
      <dgm:prSet/>
      <dgm:spPr/>
      <dgm:t>
        <a:bodyPr/>
        <a:lstStyle/>
        <a:p>
          <a:endParaRPr lang="en-US"/>
        </a:p>
      </dgm:t>
    </dgm:pt>
    <dgm:pt modelId="{E4445527-4A47-4BDC-AF75-B0828BE3A627}" type="pres">
      <dgm:prSet presAssocID="{60FFDE3D-7CF7-4C0C-A628-3B00BECE341B}" presName="Name0" presStyleCnt="0">
        <dgm:presLayoutVars>
          <dgm:dir/>
          <dgm:resizeHandles val="exact"/>
        </dgm:presLayoutVars>
      </dgm:prSet>
      <dgm:spPr/>
    </dgm:pt>
    <dgm:pt modelId="{D43DFFCA-F250-4088-90FE-22456399E1A1}" type="pres">
      <dgm:prSet presAssocID="{60FFDE3D-7CF7-4C0C-A628-3B00BECE341B}" presName="bkgdShp" presStyleLbl="alignAccFollowNode1" presStyleIdx="0" presStyleCnt="1" custLinFactNeighborY="-8658"/>
      <dgm:spPr/>
    </dgm:pt>
    <dgm:pt modelId="{95246766-44E4-47B5-A2B6-A63BEB0AF2C0}" type="pres">
      <dgm:prSet presAssocID="{60FFDE3D-7CF7-4C0C-A628-3B00BECE341B}" presName="linComp" presStyleCnt="0"/>
      <dgm:spPr/>
    </dgm:pt>
    <dgm:pt modelId="{3F56103D-0A69-47F1-8469-3A849F08676A}" type="pres">
      <dgm:prSet presAssocID="{C6484BC7-120B-4C5E-9129-CD1AB0263CA2}" presName="compNode" presStyleCnt="0"/>
      <dgm:spPr/>
    </dgm:pt>
    <dgm:pt modelId="{DA9C1CCB-2EBD-4034-9A7B-62A4E38BEB67}" type="pres">
      <dgm:prSet presAssocID="{C6484BC7-120B-4C5E-9129-CD1AB0263C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E48903-3819-4426-AA11-5CE1A163E60B}" type="pres">
      <dgm:prSet presAssocID="{C6484BC7-120B-4C5E-9129-CD1AB0263CA2}" presName="invisiNode" presStyleLbl="node1" presStyleIdx="0" presStyleCnt="3"/>
      <dgm:spPr/>
    </dgm:pt>
    <dgm:pt modelId="{56F3B806-ED54-4CF1-B491-5DDB11239C0C}" type="pres">
      <dgm:prSet presAssocID="{C6484BC7-120B-4C5E-9129-CD1AB0263CA2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405D7AF-C9A5-4BD0-9582-A8CC9DC7AFF4}" type="pres">
      <dgm:prSet presAssocID="{7C339B49-FB43-451D-8BA1-C9BD1170BC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6A41FE8-62CE-4BA9-A908-E2C64DFDBC38}" type="pres">
      <dgm:prSet presAssocID="{ABAB6F7E-5404-489E-9A2F-CB0CCE4FF3C1}" presName="compNode" presStyleCnt="0"/>
      <dgm:spPr/>
    </dgm:pt>
    <dgm:pt modelId="{8C1CA1F0-C84D-48E9-B3E3-1575AD6D4C08}" type="pres">
      <dgm:prSet presAssocID="{ABAB6F7E-5404-489E-9A2F-CB0CCE4FF3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195D4-5B1C-4053-8A1F-CA75899A65A6}" type="pres">
      <dgm:prSet presAssocID="{ABAB6F7E-5404-489E-9A2F-CB0CCE4FF3C1}" presName="invisiNode" presStyleLbl="node1" presStyleIdx="1" presStyleCnt="3"/>
      <dgm:spPr/>
    </dgm:pt>
    <dgm:pt modelId="{19B47A45-5D01-4DC7-A376-52B76BAD3814}" type="pres">
      <dgm:prSet presAssocID="{ABAB6F7E-5404-489E-9A2F-CB0CCE4FF3C1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C43F99C-4CEA-4C35-B36F-6160C37B4190}" type="pres">
      <dgm:prSet presAssocID="{370A8FEE-6226-4D65-98A6-99AECA64272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F7017E-A432-4EDF-B84E-720099CD0935}" type="pres">
      <dgm:prSet presAssocID="{6148F0CD-B856-48CB-AB5E-157CB099645B}" presName="compNode" presStyleCnt="0"/>
      <dgm:spPr/>
    </dgm:pt>
    <dgm:pt modelId="{4D862065-12A1-42CB-BDAB-6DB5E7BC3C01}" type="pres">
      <dgm:prSet presAssocID="{6148F0CD-B856-48CB-AB5E-157CB099645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048B8-6865-4155-A45E-67E34E6EE3B9}" type="pres">
      <dgm:prSet presAssocID="{6148F0CD-B856-48CB-AB5E-157CB099645B}" presName="invisiNode" presStyleLbl="node1" presStyleIdx="2" presStyleCnt="3"/>
      <dgm:spPr/>
    </dgm:pt>
    <dgm:pt modelId="{8C87E3AE-8A7E-4E5E-9843-F379AEF0C68D}" type="pres">
      <dgm:prSet presAssocID="{6148F0CD-B856-48CB-AB5E-157CB099645B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1C65B58E-6476-47DE-A9BE-9289BBD26131}" type="presOf" srcId="{60FFDE3D-7CF7-4C0C-A628-3B00BECE341B}" destId="{E4445527-4A47-4BDC-AF75-B0828BE3A627}" srcOrd="0" destOrd="0" presId="urn:microsoft.com/office/officeart/2005/8/layout/pList2"/>
    <dgm:cxn modelId="{663A2511-3235-4662-91D6-647C9CAD87E8}" srcId="{60FFDE3D-7CF7-4C0C-A628-3B00BECE341B}" destId="{C6484BC7-120B-4C5E-9129-CD1AB0263CA2}" srcOrd="0" destOrd="0" parTransId="{79459538-8578-440E-BA2A-414ED3D2D404}" sibTransId="{7C339B49-FB43-451D-8BA1-C9BD1170BC38}"/>
    <dgm:cxn modelId="{66C24310-6E91-486D-B9E0-01EABCEB8543}" srcId="{60FFDE3D-7CF7-4C0C-A628-3B00BECE341B}" destId="{6148F0CD-B856-48CB-AB5E-157CB099645B}" srcOrd="2" destOrd="0" parTransId="{1B9CF8D4-0433-414A-AADE-CA339B788A8E}" sibTransId="{C01EB0B1-0904-4B76-979D-3AACA31FB429}"/>
    <dgm:cxn modelId="{2A96555F-963E-499D-A38C-62C09A9A4264}" type="presOf" srcId="{7C339B49-FB43-451D-8BA1-C9BD1170BC38}" destId="{D405D7AF-C9A5-4BD0-9582-A8CC9DC7AFF4}" srcOrd="0" destOrd="0" presId="urn:microsoft.com/office/officeart/2005/8/layout/pList2"/>
    <dgm:cxn modelId="{FFC37E1A-A072-4DA2-9F16-A9DF5D115781}" type="presOf" srcId="{6148F0CD-B856-48CB-AB5E-157CB099645B}" destId="{4D862065-12A1-42CB-BDAB-6DB5E7BC3C01}" srcOrd="0" destOrd="0" presId="urn:microsoft.com/office/officeart/2005/8/layout/pList2"/>
    <dgm:cxn modelId="{FD56B8B4-DAC1-4D7F-AFCB-4F57DE5110E3}" type="presOf" srcId="{370A8FEE-6226-4D65-98A6-99AECA64272C}" destId="{EC43F99C-4CEA-4C35-B36F-6160C37B4190}" srcOrd="0" destOrd="0" presId="urn:microsoft.com/office/officeart/2005/8/layout/pList2"/>
    <dgm:cxn modelId="{E75F67F0-D045-4689-B0A4-DB6CB0005DEC}" type="presOf" srcId="{C6484BC7-120B-4C5E-9129-CD1AB0263CA2}" destId="{DA9C1CCB-2EBD-4034-9A7B-62A4E38BEB67}" srcOrd="0" destOrd="0" presId="urn:microsoft.com/office/officeart/2005/8/layout/pList2"/>
    <dgm:cxn modelId="{4B18FE0F-7F7C-4774-9A15-6737632D9CAD}" type="presOf" srcId="{ABAB6F7E-5404-489E-9A2F-CB0CCE4FF3C1}" destId="{8C1CA1F0-C84D-48E9-B3E3-1575AD6D4C08}" srcOrd="0" destOrd="0" presId="urn:microsoft.com/office/officeart/2005/8/layout/pList2"/>
    <dgm:cxn modelId="{4CD14FE6-EF69-4730-902C-9C1C3FFA8488}" srcId="{60FFDE3D-7CF7-4C0C-A628-3B00BECE341B}" destId="{ABAB6F7E-5404-489E-9A2F-CB0CCE4FF3C1}" srcOrd="1" destOrd="0" parTransId="{48893805-34AC-4CB2-B85E-919E5FAA22C9}" sibTransId="{370A8FEE-6226-4D65-98A6-99AECA64272C}"/>
    <dgm:cxn modelId="{EFA4BD7D-04B4-43BB-AC90-701A04CDBF04}" type="presParOf" srcId="{E4445527-4A47-4BDC-AF75-B0828BE3A627}" destId="{D43DFFCA-F250-4088-90FE-22456399E1A1}" srcOrd="0" destOrd="0" presId="urn:microsoft.com/office/officeart/2005/8/layout/pList2"/>
    <dgm:cxn modelId="{1F8D3C41-4540-47E4-91CE-AFFFF1C4B016}" type="presParOf" srcId="{E4445527-4A47-4BDC-AF75-B0828BE3A627}" destId="{95246766-44E4-47B5-A2B6-A63BEB0AF2C0}" srcOrd="1" destOrd="0" presId="urn:microsoft.com/office/officeart/2005/8/layout/pList2"/>
    <dgm:cxn modelId="{BDD06EEC-3B02-4E47-B105-7AD5388A9223}" type="presParOf" srcId="{95246766-44E4-47B5-A2B6-A63BEB0AF2C0}" destId="{3F56103D-0A69-47F1-8469-3A849F08676A}" srcOrd="0" destOrd="0" presId="urn:microsoft.com/office/officeart/2005/8/layout/pList2"/>
    <dgm:cxn modelId="{75BD79AD-C6A3-41EE-B95B-1716591E297C}" type="presParOf" srcId="{3F56103D-0A69-47F1-8469-3A849F08676A}" destId="{DA9C1CCB-2EBD-4034-9A7B-62A4E38BEB67}" srcOrd="0" destOrd="0" presId="urn:microsoft.com/office/officeart/2005/8/layout/pList2"/>
    <dgm:cxn modelId="{8B00E8BF-E1E2-40A8-86B6-E54436678604}" type="presParOf" srcId="{3F56103D-0A69-47F1-8469-3A849F08676A}" destId="{6DE48903-3819-4426-AA11-5CE1A163E60B}" srcOrd="1" destOrd="0" presId="urn:microsoft.com/office/officeart/2005/8/layout/pList2"/>
    <dgm:cxn modelId="{8E5575D3-5EA8-4357-BA3B-3ED2A0774833}" type="presParOf" srcId="{3F56103D-0A69-47F1-8469-3A849F08676A}" destId="{56F3B806-ED54-4CF1-B491-5DDB11239C0C}" srcOrd="2" destOrd="0" presId="urn:microsoft.com/office/officeart/2005/8/layout/pList2"/>
    <dgm:cxn modelId="{CF0B1079-A88B-413A-B655-CB86B49B0558}" type="presParOf" srcId="{95246766-44E4-47B5-A2B6-A63BEB0AF2C0}" destId="{D405D7AF-C9A5-4BD0-9582-A8CC9DC7AFF4}" srcOrd="1" destOrd="0" presId="urn:microsoft.com/office/officeart/2005/8/layout/pList2"/>
    <dgm:cxn modelId="{8927B85E-3D2C-46A5-9945-19E5E21CDD40}" type="presParOf" srcId="{95246766-44E4-47B5-A2B6-A63BEB0AF2C0}" destId="{06A41FE8-62CE-4BA9-A908-E2C64DFDBC38}" srcOrd="2" destOrd="0" presId="urn:microsoft.com/office/officeart/2005/8/layout/pList2"/>
    <dgm:cxn modelId="{6742C2AC-C4F5-47AF-8BB1-158CD4BFF797}" type="presParOf" srcId="{06A41FE8-62CE-4BA9-A908-E2C64DFDBC38}" destId="{8C1CA1F0-C84D-48E9-B3E3-1575AD6D4C08}" srcOrd="0" destOrd="0" presId="urn:microsoft.com/office/officeart/2005/8/layout/pList2"/>
    <dgm:cxn modelId="{CAD74700-0412-40B1-87F7-C367279D1297}" type="presParOf" srcId="{06A41FE8-62CE-4BA9-A908-E2C64DFDBC38}" destId="{BE9195D4-5B1C-4053-8A1F-CA75899A65A6}" srcOrd="1" destOrd="0" presId="urn:microsoft.com/office/officeart/2005/8/layout/pList2"/>
    <dgm:cxn modelId="{77750A05-0A5B-408E-B28D-156CF459F43E}" type="presParOf" srcId="{06A41FE8-62CE-4BA9-A908-E2C64DFDBC38}" destId="{19B47A45-5D01-4DC7-A376-52B76BAD3814}" srcOrd="2" destOrd="0" presId="urn:microsoft.com/office/officeart/2005/8/layout/pList2"/>
    <dgm:cxn modelId="{ABE6DCDD-E00C-44B5-9457-74A1A4A3B463}" type="presParOf" srcId="{95246766-44E4-47B5-A2B6-A63BEB0AF2C0}" destId="{EC43F99C-4CEA-4C35-B36F-6160C37B4190}" srcOrd="3" destOrd="0" presId="urn:microsoft.com/office/officeart/2005/8/layout/pList2"/>
    <dgm:cxn modelId="{0F0825D0-9356-4A76-AEDF-2F6461A94784}" type="presParOf" srcId="{95246766-44E4-47B5-A2B6-A63BEB0AF2C0}" destId="{D4F7017E-A432-4EDF-B84E-720099CD0935}" srcOrd="4" destOrd="0" presId="urn:microsoft.com/office/officeart/2005/8/layout/pList2"/>
    <dgm:cxn modelId="{1F339F81-071F-46ED-B082-358A0EC69C32}" type="presParOf" srcId="{D4F7017E-A432-4EDF-B84E-720099CD0935}" destId="{4D862065-12A1-42CB-BDAB-6DB5E7BC3C01}" srcOrd="0" destOrd="0" presId="urn:microsoft.com/office/officeart/2005/8/layout/pList2"/>
    <dgm:cxn modelId="{D55F0D30-5410-431D-8D1E-0031E54613FC}" type="presParOf" srcId="{D4F7017E-A432-4EDF-B84E-720099CD0935}" destId="{77B048B8-6865-4155-A45E-67E34E6EE3B9}" srcOrd="1" destOrd="0" presId="urn:microsoft.com/office/officeart/2005/8/layout/pList2"/>
    <dgm:cxn modelId="{8B5EC3B6-0684-4290-91AE-53DA3E704BF3}" type="presParOf" srcId="{D4F7017E-A432-4EDF-B84E-720099CD0935}" destId="{8C87E3AE-8A7E-4E5E-9843-F379AEF0C68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FFCA-F250-4088-90FE-22456399E1A1}">
      <dsp:nvSpPr>
        <dsp:cNvPr id="0" name=""/>
        <dsp:cNvSpPr/>
      </dsp:nvSpPr>
      <dsp:spPr>
        <a:xfrm>
          <a:off x="0" y="0"/>
          <a:ext cx="8458200" cy="2640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3B806-ED54-4CF1-B491-5DDB11239C0C}">
      <dsp:nvSpPr>
        <dsp:cNvPr id="0" name=""/>
        <dsp:cNvSpPr/>
      </dsp:nvSpPr>
      <dsp:spPr>
        <a:xfrm>
          <a:off x="253746" y="352044"/>
          <a:ext cx="2484596" cy="19362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C1CCB-2EBD-4034-9A7B-62A4E38BEB67}">
      <dsp:nvSpPr>
        <dsp:cNvPr id="0" name=""/>
        <dsp:cNvSpPr/>
      </dsp:nvSpPr>
      <dsp:spPr>
        <a:xfrm rot="10800000">
          <a:off x="253746" y="2640329"/>
          <a:ext cx="2484596" cy="32270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Layout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&amp;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Signage</a:t>
          </a:r>
          <a:endParaRPr lang="en-US" sz="3200" kern="1200" dirty="0"/>
        </a:p>
      </dsp:txBody>
      <dsp:txXfrm rot="10800000">
        <a:off x="330156" y="2640329"/>
        <a:ext cx="2331776" cy="3150660"/>
      </dsp:txXfrm>
    </dsp:sp>
    <dsp:sp modelId="{19B47A45-5D01-4DC7-A376-52B76BAD3814}">
      <dsp:nvSpPr>
        <dsp:cNvPr id="0" name=""/>
        <dsp:cNvSpPr/>
      </dsp:nvSpPr>
      <dsp:spPr>
        <a:xfrm>
          <a:off x="2986801" y="352044"/>
          <a:ext cx="2484596" cy="19362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CA1F0-C84D-48E9-B3E3-1575AD6D4C08}">
      <dsp:nvSpPr>
        <dsp:cNvPr id="0" name=""/>
        <dsp:cNvSpPr/>
      </dsp:nvSpPr>
      <dsp:spPr>
        <a:xfrm rot="10800000">
          <a:off x="2986801" y="2640329"/>
          <a:ext cx="2484596" cy="32270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Inventory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&amp; Promotion</a:t>
          </a:r>
          <a:endParaRPr lang="en-US" sz="3200" kern="1200" dirty="0"/>
        </a:p>
      </dsp:txBody>
      <dsp:txXfrm rot="10800000">
        <a:off x="3063211" y="2640329"/>
        <a:ext cx="2331776" cy="3150660"/>
      </dsp:txXfrm>
    </dsp:sp>
    <dsp:sp modelId="{8C87E3AE-8A7E-4E5E-9843-F379AEF0C68D}">
      <dsp:nvSpPr>
        <dsp:cNvPr id="0" name=""/>
        <dsp:cNvSpPr/>
      </dsp:nvSpPr>
      <dsp:spPr>
        <a:xfrm>
          <a:off x="5719857" y="352044"/>
          <a:ext cx="2484596" cy="19362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62065-12A1-42CB-BDAB-6DB5E7BC3C01}">
      <dsp:nvSpPr>
        <dsp:cNvPr id="0" name=""/>
        <dsp:cNvSpPr/>
      </dsp:nvSpPr>
      <dsp:spPr>
        <a:xfrm rot="10800000">
          <a:off x="5719857" y="2640329"/>
          <a:ext cx="2484596" cy="32270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Pantry Engagement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&amp;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Culture</a:t>
          </a:r>
          <a:endParaRPr lang="en-US" sz="3000" kern="1200" dirty="0"/>
        </a:p>
      </dsp:txBody>
      <dsp:txXfrm rot="10800000">
        <a:off x="5796267" y="2640329"/>
        <a:ext cx="2331776" cy="3150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FDDEF-60E9-452A-A488-8AC32BBF31DA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250FF-46B5-4C61-A788-E3FE85C1E9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8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5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boxes which</a:t>
            </a:r>
            <a:r>
              <a:rPr lang="en-US" baseline="0" dirty="0" smtClean="0"/>
              <a:t> opened a great corner to made a promotional display. Used a nice wooden shelving units with baskets and a fun chalkboard 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0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baskets highlight the beans and make them stand out, similar to a ‘special’ in the </a:t>
            </a:r>
            <a:r>
              <a:rPr lang="en-US" dirty="0" err="1" smtClean="0"/>
              <a:t>supermakert</a:t>
            </a:r>
            <a:r>
              <a:rPr lang="en-US" dirty="0" smtClean="0"/>
              <a:t>.</a:t>
            </a:r>
          </a:p>
          <a:p>
            <a:r>
              <a:rPr lang="en-US" dirty="0" smtClean="0"/>
              <a:t>Nice</a:t>
            </a:r>
            <a:r>
              <a:rPr lang="en-US" baseline="0" dirty="0" smtClean="0"/>
              <a:t> color photos of dishes uses beans makes them more appealing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3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</a:t>
            </a:r>
            <a:r>
              <a:rPr lang="en-US" baseline="0" dirty="0" smtClean="0"/>
              <a:t> a ‘meal kit’ with additional items in pantry to promote, recipe that included dried bean tips included.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1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Filing cabinet just taking up space, wasn’t being used. One</a:t>
            </a:r>
            <a:r>
              <a:rPr lang="en-US" baseline="0" dirty="0" smtClean="0"/>
              <a:t> freezer (mainly used for back up items) was in a tight corner so not easily accessible.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8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Simply removed filing cabinet and moved all</a:t>
            </a:r>
            <a:r>
              <a:rPr lang="en-US" baseline="0" dirty="0" smtClean="0"/>
              <a:t> appliances together. Chalkboard signs now used to promote specific foods, magnetic clips for recipes or tips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2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Taped signs constantly fell off, looked kind of messy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 food group</a:t>
            </a:r>
            <a:r>
              <a:rPr lang="en-US" baseline="0" dirty="0" smtClean="0"/>
              <a:t> banners and are placed above corresponding food groups, includes a simple nutrition message and color with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31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Veg</a:t>
            </a:r>
            <a:r>
              <a:rPr lang="en-US" baseline="0" dirty="0" smtClean="0"/>
              <a:t> and fruit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6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Clip on signs are adjustable, clip on chalkboard, can be used over and over </a:t>
            </a:r>
          </a:p>
          <a:p>
            <a:r>
              <a:rPr lang="en-US" dirty="0" smtClean="0"/>
              <a:t>Can see the clear</a:t>
            </a:r>
            <a:r>
              <a:rPr lang="en-US" baseline="0" dirty="0" smtClean="0"/>
              <a:t> snap in signs for points---these fit perfectly on metal shelving that is in pretty much every food pantry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71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bean prep</a:t>
            </a:r>
            <a:r>
              <a:rPr lang="en-US" baseline="0" dirty="0" smtClean="0"/>
              <a:t> tips right next to dried beans, can see one of the promo stickers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43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</a:t>
            </a:r>
            <a:r>
              <a:rPr lang="en-US" baseline="0" dirty="0" smtClean="0"/>
              <a:t> a simple white tray from a party store to place bags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17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Promo</a:t>
            </a:r>
            <a:r>
              <a:rPr lang="en-US" baseline="0" dirty="0" smtClean="0"/>
              <a:t> stickers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87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Clip</a:t>
            </a:r>
            <a:r>
              <a:rPr lang="en-US" baseline="0" dirty="0" smtClean="0"/>
              <a:t> on magnets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77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the produce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48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 a banner, metal shelving dedicated for produce, affordably</a:t>
            </a:r>
            <a:r>
              <a:rPr lang="en-US" baseline="0" dirty="0" smtClean="0"/>
              <a:t> prices white bins, fill a bag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4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Foods to encourage/based</a:t>
            </a:r>
            <a:r>
              <a:rPr lang="en-US" baseline="0" dirty="0" smtClean="0"/>
              <a:t> off of </a:t>
            </a:r>
            <a:r>
              <a:rPr lang="en-US" baseline="0" dirty="0" err="1" smtClean="0"/>
              <a:t>myplate</a:t>
            </a:r>
            <a:r>
              <a:rPr lang="en-US" baseline="0" dirty="0" smtClean="0"/>
              <a:t>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2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poverty &gt;30%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89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there was an excess of lentils</a:t>
            </a:r>
            <a:r>
              <a:rPr lang="en-US" baseline="0" dirty="0" smtClean="0"/>
              <a:t> and beans, they all blend in with other protein sources. We wanted to highlight the beans and lentils.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29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small, lightweight wooden</a:t>
            </a:r>
            <a:r>
              <a:rPr lang="en-US" baseline="0" dirty="0" smtClean="0"/>
              <a:t> crates to lay lentils in, created simple sign about health benefits</a:t>
            </a:r>
          </a:p>
          <a:p>
            <a:r>
              <a:rPr lang="en-US" baseline="0" dirty="0" smtClean="0"/>
              <a:t>Star denotes a great protein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7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Included</a:t>
            </a:r>
            <a:r>
              <a:rPr lang="en-US" baseline="0" dirty="0" smtClean="0"/>
              <a:t> lentils in protein list…indicates it is also a source of protein and can go right along with other meats</a:t>
            </a:r>
          </a:p>
          <a:p>
            <a:r>
              <a:rPr lang="en-US" baseline="0" dirty="0" smtClean="0"/>
              <a:t>Great promotional signage and point of sale signage: highlighting lentils in beginning of pantry then follow up sign at proteins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26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a wooden shelf with baskets and signs to promote further</a:t>
            </a:r>
          </a:p>
          <a:p>
            <a:r>
              <a:rPr lang="en-US" baseline="0" dirty="0" smtClean="0"/>
              <a:t>These are similar to the end caps or </a:t>
            </a:r>
            <a:r>
              <a:rPr lang="en-US" baseline="0" dirty="0" err="1" smtClean="0"/>
              <a:t>speciality</a:t>
            </a:r>
            <a:r>
              <a:rPr lang="en-US" baseline="0" dirty="0" smtClean="0"/>
              <a:t> areas used in grocery stores</a:t>
            </a:r>
          </a:p>
          <a:p>
            <a:r>
              <a:rPr lang="en-US" baseline="0" dirty="0" smtClean="0"/>
              <a:t>Sample recipe for pantry to offer to guests, often used in food demos by </a:t>
            </a:r>
            <a:r>
              <a:rPr lang="en-US" baseline="0" dirty="0" err="1" smtClean="0"/>
              <a:t>fbcny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Empty boxes stored in corner, shelves looking somewhat bare, items spread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250FF-46B5-4C61-A788-E3FE85C1E9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7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73E6F-FA7D-4FE1-A178-C95077EE8CC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5BED5-8B50-441B-B12F-BC89E32AC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aJmgN5wavN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2286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aceplateSans OT BGauge" pitchFamily="50" charset="0"/>
              </a:rPr>
              <a:t>Promoting Healthier Choices</a:t>
            </a:r>
            <a:r>
              <a:rPr lang="en-US" dirty="0" smtClean="0">
                <a:latin typeface="FaceplateSans OT BGauge" pitchFamily="50" charset="0"/>
              </a:rPr>
              <a:t/>
            </a:r>
            <a:br>
              <a:rPr lang="en-US" dirty="0" smtClean="0">
                <a:latin typeface="FaceplateSans OT BGauge" pitchFamily="50" charset="0"/>
              </a:rPr>
            </a:br>
            <a:r>
              <a:rPr lang="en-US" sz="3100" dirty="0" smtClean="0">
                <a:latin typeface="FaceplateSans OT BGauge" pitchFamily="50" charset="0"/>
              </a:rPr>
              <a:t>Simple </a:t>
            </a:r>
            <a:r>
              <a:rPr lang="en-US" sz="3100" dirty="0">
                <a:latin typeface="FaceplateSans OT BGauge" pitchFamily="50" charset="0"/>
              </a:rPr>
              <a:t>changes to help your pantry and clients make healthy foods the focus</a:t>
            </a:r>
            <a:r>
              <a:rPr lang="en-US" dirty="0">
                <a:latin typeface="FaceplateSans OT BGauge" pitchFamily="50" charset="0"/>
              </a:rPr>
              <a:t/>
            </a:r>
            <a:br>
              <a:rPr lang="en-US" dirty="0">
                <a:latin typeface="FaceplateSans OT BGauge" pitchFamily="50" charset="0"/>
              </a:rPr>
            </a:br>
            <a:endParaRPr lang="en-US" dirty="0">
              <a:latin typeface="FaceplateSans OT BGauge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70104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FaceplateSans OT BGauge" pitchFamily="50" charset="0"/>
              </a:rPr>
              <a:t>Presented by: Amy Wilson, Community Nutrition Manager</a:t>
            </a:r>
          </a:p>
          <a:p>
            <a:r>
              <a:rPr lang="en-US" sz="2600" dirty="0">
                <a:latin typeface="FaceplateSans OT BGauge" pitchFamily="50" charset="0"/>
              </a:rPr>
              <a:t>w</a:t>
            </a:r>
            <a:r>
              <a:rPr lang="en-US" sz="2600" dirty="0" smtClean="0">
                <a:latin typeface="FaceplateSans OT BGauge" pitchFamily="50" charset="0"/>
              </a:rPr>
              <a:t>ith: Debra Mimaroglu, Nutrition Educator</a:t>
            </a:r>
          </a:p>
          <a:p>
            <a:r>
              <a:rPr lang="en-US" sz="2600" dirty="0" smtClean="0">
                <a:latin typeface="FaceplateSans OT BGauge" pitchFamily="50" charset="0"/>
              </a:rPr>
              <a:t>	     Beth </a:t>
            </a:r>
            <a:r>
              <a:rPr lang="en-US" sz="2600" dirty="0" smtClean="0">
                <a:latin typeface="FaceplateSans OT BGauge" pitchFamily="50" charset="0"/>
              </a:rPr>
              <a:t>Seeley, Community Nutrition Educator</a:t>
            </a:r>
          </a:p>
          <a:p>
            <a:endParaRPr lang="en-US" dirty="0">
              <a:latin typeface="FaceplateSans OT BGauge" pitchFamily="50" charset="0"/>
            </a:endParaRPr>
          </a:p>
        </p:txBody>
      </p:sp>
      <p:pic>
        <p:nvPicPr>
          <p:cNvPr id="4" name="Picture 3" descr="FoodBan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704088"/>
            <a:ext cx="2743200" cy="1124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838200" y="5357380"/>
            <a:ext cx="4191000" cy="10434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FaceplateSans OT BGauge" panose="02000506040000020003" pitchFamily="50" charset="0"/>
              </a:rPr>
              <a:t>Rearrange protein display so lentils and beans are featured.  </a:t>
            </a:r>
            <a:endParaRPr lang="en-US" sz="1800" i="1" dirty="0">
              <a:latin typeface="FaceplateSans OT BGauge" panose="02000506040000020003" pitchFamily="50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83452" y="1434545"/>
            <a:ext cx="2278773" cy="5276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Lentils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3600"/>
            <a:ext cx="1999732" cy="227250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490369" y="5822883"/>
            <a:ext cx="2278773" cy="901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4570" y="4538293"/>
            <a:ext cx="2470428" cy="2186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High in Fiber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High in Vitamins and Minerals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Low Fat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Low Sodium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 pound bag = 20 servings 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(1/2 cup is 1 serving)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xplosion 1 10"/>
          <p:cNvSpPr/>
          <p:nvPr/>
        </p:nvSpPr>
        <p:spPr>
          <a:xfrm rot="20272065">
            <a:off x="5245675" y="133153"/>
            <a:ext cx="1892133" cy="1923754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GREAT</a:t>
            </a:r>
            <a:br>
              <a:rPr lang="en-US" sz="1600" dirty="0">
                <a:solidFill>
                  <a:srgbClr val="000000"/>
                </a:solidFill>
                <a:effectLst/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FaceplateSans OT DGauge" panose="0200050604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PROTEIN CHOICE!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43" y="1095030"/>
            <a:ext cx="3048000" cy="406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9099" y="4572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AFTER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7500"/>
          <a:stretch/>
        </p:blipFill>
        <p:spPr>
          <a:xfrm>
            <a:off x="355600" y="533400"/>
            <a:ext cx="4064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4267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105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aceplateSans OT BGauge" panose="02000506040000020003" pitchFamily="50" charset="0"/>
              </a:rPr>
              <a:t> Great signage and point of sale prompts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3296512" cy="4429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174" y="5486400"/>
            <a:ext cx="369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Display </a:t>
            </a:r>
            <a:r>
              <a:rPr lang="en-US" dirty="0">
                <a:latin typeface="FaceplateSans OT BGauge" panose="02000506040000020003" pitchFamily="50" charset="0"/>
              </a:rPr>
              <a:t>shelf with signage and recipes promoting lentils and kidney beans.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9174" y="232488"/>
            <a:ext cx="390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Beautiful Display for </a:t>
            </a:r>
            <a:r>
              <a:rPr lang="en-US" sz="2800" dirty="0" smtClean="0">
                <a:latin typeface="FaceplateSans OT BGauge" panose="02000506040000020003" pitchFamily="50" charset="0"/>
              </a:rPr>
              <a:t>Lentils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63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Sample recipe.  </a:t>
            </a:r>
            <a:endParaRPr lang="en-US" dirty="0">
              <a:latin typeface="FaceplateSans OT BGauge" panose="02000506040000020003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99910"/>
            <a:ext cx="3507324" cy="45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972506"/>
              </p:ext>
            </p:extLst>
          </p:nvPr>
        </p:nvGraphicFramePr>
        <p:xfrm>
          <a:off x="228600" y="762000"/>
          <a:ext cx="8763000" cy="5301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5486400"/>
              </a:tblGrid>
              <a:tr h="685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P A N T R Y   B  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P R O F I L E</a:t>
                      </a:r>
                      <a:endParaRPr lang="en-US" sz="4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Location: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Canastota, Madison County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Approx.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# HH served monthly: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95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Layout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&amp; Signage: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Minimal signage near foods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Food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stored on shelving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Willing to move some items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79943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Inventory &amp; Promotion: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Some posters with other information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Fresh produce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High inventory of dried beans and whole wheat pasta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97322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Pantry Engagement &amp; Culture: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Has hosted nutrition education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Volunteers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interact with clients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56388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Foods selected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to focus 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Dried beans &amp; whole wheat pasta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9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835002"/>
              </p:ext>
            </p:extLst>
          </p:nvPr>
        </p:nvGraphicFramePr>
        <p:xfrm>
          <a:off x="228600" y="762000"/>
          <a:ext cx="8686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8108"/>
                <a:gridCol w="5438692"/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P A N T R Y 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 B   S T R A T E G I E S</a:t>
                      </a:r>
                      <a:endParaRPr lang="en-US" sz="4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Layout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&amp; Signage: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Display signage for food groups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Provided preparation tips &amp; recipes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Use chalkboard signs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baseline="0" dirty="0" smtClean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Inventory &amp; Promotion: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Had highlighted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foods in two locations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Paired with other items already in pantry—’Meal 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Kits’</a:t>
                      </a:r>
                      <a:endParaRPr lang="en-US" sz="2000" baseline="0" dirty="0" smtClean="0">
                        <a:latin typeface="FaceplateSans OT BGauge" panose="02000506040000020003" pitchFamily="50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Pantry Engagement &amp; Culture: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Pantry and pantry volunteers assisted with set up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Beth p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rovided samples of a delicious recipe using beans and pasta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9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609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BEFORE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477000" cy="4857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6111084"/>
            <a:ext cx="518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Empty boxes in corner, open areas on shelves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15001"/>
          <a:stretch/>
        </p:blipFill>
        <p:spPr>
          <a:xfrm>
            <a:off x="6140890" y="457200"/>
            <a:ext cx="2393510" cy="4787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0652" y="857343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AFTER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5472820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Wooden display shelf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15001" r="3818" b="14999"/>
          <a:stretch/>
        </p:blipFill>
        <p:spPr>
          <a:xfrm>
            <a:off x="152400" y="1752600"/>
            <a:ext cx="5907315" cy="335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9659" y="5288154"/>
            <a:ext cx="518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Neatly stocked shelves with new display in corner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5410200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Simple baskets with nutrition tips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5720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762000"/>
            <a:ext cx="5181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FaceplateSans OT BGauge" panose="02000506040000020003" pitchFamily="50" charset="0"/>
              </a:rPr>
              <a:t>Placed dried beans in two locations</a:t>
            </a:r>
            <a:endParaRPr lang="en-US" sz="3200" dirty="0">
              <a:latin typeface="FaceplateSans OT BGauge" panose="02000506040000020003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7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29558"/>
            <a:ext cx="6604000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57150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Meal Kit with recipes 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03263"/>
              </p:ext>
            </p:extLst>
          </p:nvPr>
        </p:nvGraphicFramePr>
        <p:xfrm>
          <a:off x="228600" y="762000"/>
          <a:ext cx="8763000" cy="5094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5486400"/>
              </a:tblGrid>
              <a:tr h="685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P A N T R Y   C  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P R O F I L E</a:t>
                      </a:r>
                      <a:endParaRPr lang="en-US" sz="4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Location: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Pulaski, Oswego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County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Approx.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# HH served monthly: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70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Layout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&amp; Signage: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Dried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goods in one room, perishables in another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Small signs taped onto shelves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Willing to move things around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79943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Inventory &amp; Promotion: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Variety of healthy foods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Would like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to have more fresh produce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97322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Pantry Engagement &amp; Culture: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Volunteers intera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ct with clients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Would like to promote healthy foods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56388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Foods selected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to focus 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Dried beans and fresh produce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9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What will we talk about today?</a:t>
            </a:r>
            <a:endParaRPr lang="en-US" dirty="0">
              <a:latin typeface="FaceplateSans OT BGauge" panose="02000506040000020003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FaceplateSans OT BGauge" panose="02000506040000020003" pitchFamily="50" charset="0"/>
              </a:rPr>
              <a:t>Brief overview of what is considered a ‘healthy food’</a:t>
            </a:r>
          </a:p>
          <a:p>
            <a:r>
              <a:rPr lang="en-US" dirty="0" smtClean="0">
                <a:latin typeface="FaceplateSans OT BGauge" panose="02000506040000020003" pitchFamily="50" charset="0"/>
              </a:rPr>
              <a:t>How subtle </a:t>
            </a:r>
            <a:r>
              <a:rPr lang="en-US" dirty="0" smtClean="0">
                <a:latin typeface="FaceplateSans OT BGauge" panose="02000506040000020003" pitchFamily="50" charset="0"/>
              </a:rPr>
              <a:t>changes/cues </a:t>
            </a:r>
            <a:r>
              <a:rPr lang="en-US" dirty="0" smtClean="0">
                <a:latin typeface="FaceplateSans OT BGauge" panose="02000506040000020003" pitchFamily="50" charset="0"/>
              </a:rPr>
              <a:t>can affect our decisions</a:t>
            </a:r>
          </a:p>
          <a:p>
            <a:r>
              <a:rPr lang="en-US" dirty="0" smtClean="0">
                <a:latin typeface="FaceplateSans OT BGauge" panose="02000506040000020003" pitchFamily="50" charset="0"/>
              </a:rPr>
              <a:t>Pantry Profiles</a:t>
            </a:r>
          </a:p>
          <a:p>
            <a:pPr lvl="1"/>
            <a:r>
              <a:rPr lang="en-US" dirty="0" smtClean="0">
                <a:latin typeface="FaceplateSans OT BGauge" panose="02000506040000020003" pitchFamily="50" charset="0"/>
              </a:rPr>
              <a:t>Foods promoted</a:t>
            </a:r>
          </a:p>
          <a:p>
            <a:pPr lvl="1"/>
            <a:r>
              <a:rPr lang="en-US" dirty="0" smtClean="0">
                <a:latin typeface="FaceplateSans OT BGauge" panose="02000506040000020003" pitchFamily="50" charset="0"/>
              </a:rPr>
              <a:t>Strategies</a:t>
            </a:r>
          </a:p>
          <a:p>
            <a:pPr lvl="1"/>
            <a:r>
              <a:rPr lang="en-US" dirty="0" smtClean="0">
                <a:latin typeface="FaceplateSans OT BGauge" panose="02000506040000020003" pitchFamily="50" charset="0"/>
              </a:rPr>
              <a:t>Before and After photos </a:t>
            </a:r>
          </a:p>
          <a:p>
            <a:endParaRPr lang="en-US" dirty="0" smtClean="0">
              <a:latin typeface="FaceplateSans OT BGauge" panose="02000506040000020003" pitchFamily="50" charset="0"/>
            </a:endParaRPr>
          </a:p>
          <a:p>
            <a:endParaRPr lang="en-US" dirty="0">
              <a:latin typeface="FaceplateSans OT BGauge" panose="02000506040000020003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641154"/>
              </p:ext>
            </p:extLst>
          </p:nvPr>
        </p:nvGraphicFramePr>
        <p:xfrm>
          <a:off x="228600" y="533400"/>
          <a:ext cx="8686800" cy="584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8108"/>
                <a:gridCol w="5438692"/>
              </a:tblGrid>
              <a:tr h="7060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P A N T R Y 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 C   S T R A T E G I E S</a:t>
                      </a:r>
                      <a:endParaRPr lang="en-US" sz="4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0375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Layout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&amp; Signage: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Removed old furniture, moved fridge next to each other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Created room for a shelf for fresh produce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Food group banners, magnetic clips, and clip on chalkboards replaced taped on signs</a:t>
                      </a:r>
                    </a:p>
                  </a:txBody>
                  <a:tcPr/>
                </a:tc>
              </a:tr>
              <a:tr h="206165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Inventory &amp; Promotion: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Highlighted healthy foods with white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trays and bins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‘Fill a bag’ for fresh produce shelf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Ordered more fresh produce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Used retail promotional stickers on healthy foods—”Low Salt” “Great Source of Fiber” “Great for Soups” and “Healthy Choice”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141209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Pantry Engagement &amp; Culture: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Encouraged clients to take more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produce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Volunteers and guests noted changes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Pantry also painted rooms, new lighting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0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571064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BEFORE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6894" b="3333"/>
          <a:stretch/>
        </p:blipFill>
        <p:spPr>
          <a:xfrm>
            <a:off x="152400" y="1094284"/>
            <a:ext cx="3384161" cy="4038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5257800"/>
            <a:ext cx="3009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Unused filing cabinet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lum bright="2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7778"/>
          <a:stretch/>
        </p:blipFill>
        <p:spPr>
          <a:xfrm>
            <a:off x="3995596" y="1467578"/>
            <a:ext cx="4500563" cy="426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38800" y="5867400"/>
            <a:ext cx="3009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Tight corner 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7574" y="653772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AFTER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2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/>
        </p:blipFill>
        <p:spPr>
          <a:xfrm>
            <a:off x="87086" y="1355586"/>
            <a:ext cx="5094514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041" y="4736306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Appliances grouped together, added chalkboard signs 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lum bright="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5168773" y="762000"/>
            <a:ext cx="390939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13333" b="7778"/>
          <a:stretch/>
        </p:blipFill>
        <p:spPr>
          <a:xfrm>
            <a:off x="228600" y="990600"/>
            <a:ext cx="4786643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b="6249"/>
          <a:stretch/>
        </p:blipFill>
        <p:spPr>
          <a:xfrm>
            <a:off x="4419600" y="457200"/>
            <a:ext cx="457200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304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BEFORE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5122902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Taped on signs and no promotional items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r="9615" b="9115"/>
          <a:stretch/>
        </p:blipFill>
        <p:spPr>
          <a:xfrm>
            <a:off x="381000" y="1141492"/>
            <a:ext cx="3581400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3708400" cy="556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297628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AFTER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3017308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4114800" y="533399"/>
            <a:ext cx="4572000" cy="6225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685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AFTER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86800" cy="579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3311" y="6096000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Clip on sign holders and reusable chalkboard signs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696200" cy="513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5791200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Handouts next to dried bean display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543800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5943600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Tray and small sign to highlight whole wheat pasta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3721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3962400" cy="264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914400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522039"/>
              </p:ext>
            </p:extLst>
          </p:nvPr>
        </p:nvGraphicFramePr>
        <p:xfrm>
          <a:off x="304800" y="457200"/>
          <a:ext cx="8610600" cy="611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50"/>
                <a:gridCol w="2152650"/>
                <a:gridCol w="2152650"/>
                <a:gridCol w="2152650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Fruits 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&amp; Vegetables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Grains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Protein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Dairy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139153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Fresh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 Produce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Whole Grains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Nuts, seeds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1% or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 skim 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milk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158039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Canned- </a:t>
                      </a:r>
                      <a:endParaRPr lang="en-US" sz="2800" dirty="0" smtClean="0">
                        <a:latin typeface="FaceplateSans OT BGauge" panose="02000506040000020003" pitchFamily="50" charset="0"/>
                      </a:endParaRPr>
                    </a:p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low </a:t>
                      </a:r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sodium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 or in juice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100% or first ingredient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 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noted as ‘whole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’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Beans, lentils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Low fat cheese, yogurt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207207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Frozen-</a:t>
                      </a:r>
                    </a:p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no </a:t>
                      </a:r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sauces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Brown rice</a:t>
                      </a:r>
                    </a:p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Whole wheat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 bread or pasta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Lean meats- breast, loin, 85/15 or 90/10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FaceplateSans OT BGauge" panose="02000506040000020003" pitchFamily="50" charset="0"/>
                        </a:rPr>
                        <a:t>Unsweetened milk substitutes</a:t>
                      </a:r>
                      <a:r>
                        <a:rPr lang="en-US" sz="2800" baseline="0" dirty="0" smtClean="0">
                          <a:latin typeface="FaceplateSans OT BGauge" panose="02000506040000020003" pitchFamily="50" charset="0"/>
                        </a:rPr>
                        <a:t> </a:t>
                      </a:r>
                      <a:endParaRPr lang="en-US" sz="28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229600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5943600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Magnetic clip replaced taped on signs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343900" cy="5562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5943600"/>
            <a:ext cx="444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Small sign gives tips on eating more beans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12755" r="13450" b="15495"/>
          <a:stretch/>
        </p:blipFill>
        <p:spPr>
          <a:xfrm>
            <a:off x="304800" y="1163607"/>
            <a:ext cx="3505200" cy="4390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8000"/>
          <a:stretch/>
        </p:blipFill>
        <p:spPr>
          <a:xfrm>
            <a:off x="4191000" y="838200"/>
            <a:ext cx="4419600" cy="4686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76800" y="57912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Made wooden shelf just for produce</a:t>
            </a:r>
            <a:endParaRPr lang="en-US" sz="2000" dirty="0">
              <a:latin typeface="FaceplateSans OT BGauge" panose="02000506040000020003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533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BEFORE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6186"/>
            <a:ext cx="4267200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371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AFTER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362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Dedicated a display for just fresh fruits and vegetables </a:t>
            </a:r>
            <a:endParaRPr lang="en-US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1435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38400"/>
            <a:ext cx="61722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" y="381794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aceplateSans OT BGauge" panose="02000506040000020003" pitchFamily="50" charset="0"/>
              </a:rPr>
              <a:t>Recipes for produce</a:t>
            </a:r>
            <a:endParaRPr lang="en-US" sz="2400" dirty="0">
              <a:latin typeface="FaceplateSans OT BGauge" panose="02000506040000020003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6002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‘Fill a Bag’ for all guests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8800"/>
            <a:ext cx="5829300" cy="388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38400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Now it’s your turn!</a:t>
            </a:r>
            <a:endParaRPr lang="en-US" dirty="0">
              <a:latin typeface="FaceplateSans OT BGauge" panose="020005060400000200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819400"/>
            <a:ext cx="8229600" cy="5029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aceplateSans OT BGauge" panose="02000506040000020003" pitchFamily="50" charset="0"/>
              </a:rPr>
              <a:t>Fill out a Healthy </a:t>
            </a:r>
            <a:r>
              <a:rPr lang="en-US" sz="4000" dirty="0" smtClean="0">
                <a:latin typeface="FaceplateSans OT BGauge" panose="02000506040000020003" pitchFamily="50" charset="0"/>
              </a:rPr>
              <a:t>Pantry </a:t>
            </a:r>
            <a:r>
              <a:rPr lang="en-US" sz="4000" dirty="0" smtClean="0">
                <a:latin typeface="FaceplateSans OT BGauge" panose="02000506040000020003" pitchFamily="50" charset="0"/>
              </a:rPr>
              <a:t>Assessment</a:t>
            </a:r>
          </a:p>
          <a:p>
            <a:pPr marL="0" indent="0">
              <a:buNone/>
            </a:pPr>
            <a:endParaRPr lang="en-US" sz="4000" dirty="0" smtClean="0">
              <a:latin typeface="FaceplateSans OT BGauge" panose="02000506040000020003" pitchFamily="50" charset="0"/>
            </a:endParaRPr>
          </a:p>
          <a:p>
            <a:r>
              <a:rPr lang="en-US" sz="4000" dirty="0" smtClean="0">
                <a:latin typeface="FaceplateSans OT BGauge" panose="02000506040000020003" pitchFamily="50" charset="0"/>
              </a:rPr>
              <a:t>Share where your site will start</a:t>
            </a:r>
            <a:endParaRPr lang="en-US" sz="4000" dirty="0">
              <a:latin typeface="FaceplateSans OT BGauge" panose="02000506040000020003" pitchFamily="50" charset="0"/>
            </a:endParaRPr>
          </a:p>
          <a:p>
            <a:pPr marL="0" indent="0">
              <a:buNone/>
            </a:pPr>
            <a:endParaRPr lang="en-US" sz="4000" dirty="0">
              <a:latin typeface="FaceplateSans OT BGauge" panose="02000506040000020003" pitchFamily="50" charset="0"/>
            </a:endParaRPr>
          </a:p>
          <a:p>
            <a:pPr marL="0" indent="0">
              <a:buNone/>
            </a:pPr>
            <a:endParaRPr lang="en-US" sz="4000" dirty="0">
              <a:latin typeface="FaceplateSans OT BGauge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4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0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Nudges to Influence Healthy Choices</a:t>
            </a:r>
            <a:endParaRPr lang="en-US" dirty="0">
              <a:latin typeface="FaceplateSans OT BGauge" panose="020005060400000200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68416"/>
            <a:ext cx="4876800" cy="609600"/>
          </a:xfrm>
        </p:spPr>
        <p:txBody>
          <a:bodyPr/>
          <a:lstStyle/>
          <a:p>
            <a:pPr marL="514350" lvl="1" indent="0">
              <a:buNone/>
            </a:pPr>
            <a:r>
              <a:rPr lang="en-US" dirty="0">
                <a:latin typeface="FaceplateSans OT BGauge" panose="02000506040000020003" pitchFamily="50" charset="0"/>
                <a:hlinkClick r:id="rId2"/>
              </a:rPr>
              <a:t>https://</a:t>
            </a:r>
            <a:r>
              <a:rPr lang="en-US" dirty="0" smtClean="0">
                <a:latin typeface="FaceplateSans OT BGauge" panose="02000506040000020003" pitchFamily="50" charset="0"/>
                <a:hlinkClick r:id="rId2"/>
              </a:rPr>
              <a:t>youtu.be/aJmgN5wavNY</a:t>
            </a:r>
            <a:endParaRPr lang="en-US" dirty="0" smtClean="0">
              <a:latin typeface="FaceplateSans OT BGauge" panose="02000506040000020003" pitchFamily="50" charset="0"/>
            </a:endParaRPr>
          </a:p>
          <a:p>
            <a:pPr marL="514350" lvl="1" indent="0">
              <a:buNone/>
            </a:pPr>
            <a:endParaRPr lang="en-US" dirty="0">
              <a:latin typeface="FaceplateSans OT BGauge" panose="02000506040000020003" pitchFamily="5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667000"/>
            <a:ext cx="6781800" cy="360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6" y="1443023"/>
            <a:ext cx="1785266" cy="1060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aceplateSans OT BGauge" panose="02000506040000020003" pitchFamily="50" charset="0"/>
              </a:rPr>
              <a:t>Healthy Pantry Initiative</a:t>
            </a:r>
            <a:endParaRPr lang="en-US" dirty="0">
              <a:latin typeface="FaceplateSans OT BGauge" panose="020005060400000200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Selected three pantries</a:t>
            </a:r>
          </a:p>
          <a:p>
            <a:r>
              <a:rPr lang="en-US" dirty="0" smtClean="0"/>
              <a:t>One </a:t>
            </a:r>
            <a:r>
              <a:rPr lang="en-US" dirty="0" smtClean="0"/>
              <a:t>nutrition educator assigned to each pantry</a:t>
            </a:r>
          </a:p>
          <a:p>
            <a:r>
              <a:rPr lang="en-US" dirty="0" smtClean="0"/>
              <a:t>Completed assessment </a:t>
            </a:r>
          </a:p>
          <a:p>
            <a:pPr lvl="1"/>
            <a:r>
              <a:rPr lang="en-US" dirty="0" smtClean="0"/>
              <a:t>Baseline photos</a:t>
            </a:r>
          </a:p>
          <a:p>
            <a:pPr lvl="1"/>
            <a:r>
              <a:rPr lang="en-US" dirty="0" smtClean="0"/>
              <a:t>Discussed what foods to focus on</a:t>
            </a:r>
          </a:p>
          <a:p>
            <a:pPr lvl="1"/>
            <a:r>
              <a:rPr lang="en-US" dirty="0" smtClean="0"/>
              <a:t>Decided on the most feasible changes to make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0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66319547"/>
              </p:ext>
            </p:extLst>
          </p:nvPr>
        </p:nvGraphicFramePr>
        <p:xfrm>
          <a:off x="457200" y="457200"/>
          <a:ext cx="8458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63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31137"/>
              </p:ext>
            </p:extLst>
          </p:nvPr>
        </p:nvGraphicFramePr>
        <p:xfrm>
          <a:off x="228600" y="228600"/>
          <a:ext cx="8763000" cy="611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5486400"/>
              </a:tblGrid>
              <a:tr h="685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P A N T R Y   A  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P R O F I L E</a:t>
                      </a:r>
                      <a:endParaRPr lang="en-US" sz="4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Location: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Syracuse, Onondaga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County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Approx.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# HH served monthly: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200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Serves a diverse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population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Layout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&amp; Signage: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Healthy foods clearly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displayed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Written materials, posters though out pantry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No signage for specific foods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Foods set up on tables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79943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Inventory &amp; Promotion: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Fresh produce usually available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Hosted nutrition education sessions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Recipes available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in the past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97322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Pantry Engagement &amp; Culture: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Tables well organized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Consistent volunteers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Volunteers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interact with guests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56388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Foods selected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to focus 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Dried beans &amp;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dried lentils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7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854382"/>
              </p:ext>
            </p:extLst>
          </p:nvPr>
        </p:nvGraphicFramePr>
        <p:xfrm>
          <a:off x="228600" y="533400"/>
          <a:ext cx="86868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8108"/>
                <a:gridCol w="5438692"/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P A N T R Y 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 </a:t>
                      </a:r>
                      <a:r>
                        <a:rPr lang="en-US" sz="4000" dirty="0" smtClean="0">
                          <a:latin typeface="FaceplateSans OT BGauge" panose="02000506040000020003" pitchFamily="50" charset="0"/>
                        </a:rPr>
                        <a:t>A</a:t>
                      </a:r>
                      <a:r>
                        <a:rPr lang="en-US" sz="4000" baseline="0" dirty="0" smtClean="0">
                          <a:latin typeface="FaceplateSans OT BGauge" panose="02000506040000020003" pitchFamily="50" charset="0"/>
                        </a:rPr>
                        <a:t>   S T R A T E G I E S</a:t>
                      </a:r>
                      <a:endParaRPr lang="en-US" sz="4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76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Layout</a:t>
                      </a:r>
                      <a:r>
                        <a:rPr lang="en-US" sz="2400" baseline="0" dirty="0" smtClean="0">
                          <a:latin typeface="FaceplateSans OT BGauge" panose="02000506040000020003" pitchFamily="50" charset="0"/>
                        </a:rPr>
                        <a:t> &amp; Signage: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Create signage specifically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promoting lentils and dried beans—use chalkboard signs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Include a photograph of food on sign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Provide preparation tips &amp; recipes</a:t>
                      </a: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Inventory &amp; Promotion: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Highlight healthy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foods on tables</a:t>
                      </a:r>
                      <a:endParaRPr lang="en-US" sz="2000" dirty="0" smtClean="0">
                        <a:latin typeface="FaceplateSans OT BGauge" panose="02000506040000020003" pitchFamily="50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Consistently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offer a sufficient amount of healthy food options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Remind pantry of availability of fresh produce from FBCNY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FaceplateSans OT BGauge" panose="02000506040000020003" pitchFamily="50" charset="0"/>
                        </a:rPr>
                        <a:t>Pantry Engagement &amp; Culture:</a:t>
                      </a:r>
                      <a:endParaRPr lang="en-US" sz="24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Pantry and pantry volunteers assist with set up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Share recipes with guests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FaceplateSans OT BGauge" panose="02000506040000020003" pitchFamily="50" charset="0"/>
                        </a:rPr>
                        <a:t>Debra led</a:t>
                      </a: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 a nutrition workshop for guests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FaceplateSans OT BGauge" panose="02000506040000020003" pitchFamily="50" charset="0"/>
                        </a:rPr>
                        <a:t>Provided samples of a delicious recipe using lentils and beans</a:t>
                      </a:r>
                      <a:endParaRPr lang="en-US" sz="2000" dirty="0">
                        <a:latin typeface="FaceplateSans OT BGauge" panose="02000506040000020003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1905000" y="5791200"/>
            <a:ext cx="6172200" cy="7193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FaceplateSans OT BGauge" panose="02000506040000020003" pitchFamily="50" charset="0"/>
              </a:rPr>
              <a:t>Lentils and dried beans are positioned on front of table easy to reach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609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aceplateSans OT BGauge" panose="02000506040000020003" pitchFamily="50" charset="0"/>
              </a:rPr>
              <a:t>BEFORE</a:t>
            </a:r>
            <a:endParaRPr lang="en-US" sz="2800" dirty="0">
              <a:latin typeface="FaceplateSans OT BGauge" panose="02000506040000020003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4444" r="4165" b="11683"/>
          <a:stretch/>
        </p:blipFill>
        <p:spPr>
          <a:xfrm>
            <a:off x="457200" y="1138101"/>
            <a:ext cx="8458200" cy="43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</TotalTime>
  <Words>1434</Words>
  <Application>Microsoft Office PowerPoint</Application>
  <PresentationFormat>On-screen Show (4:3)</PresentationFormat>
  <Paragraphs>248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FaceplateSans OT BGauge</vt:lpstr>
      <vt:lpstr>FaceplateSans OT DGauge</vt:lpstr>
      <vt:lpstr>Times New Roman</vt:lpstr>
      <vt:lpstr>Office Theme</vt:lpstr>
      <vt:lpstr>Promoting Healthier Choices Simple changes to help your pantry and clients make healthy foods the focus </vt:lpstr>
      <vt:lpstr>What will we talk about today?</vt:lpstr>
      <vt:lpstr>PowerPoint Presentation</vt:lpstr>
      <vt:lpstr>Nudges to Influence Healthy Choices</vt:lpstr>
      <vt:lpstr>Healthy Pantry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it’s your turn!</vt:lpstr>
      <vt:lpstr>PowerPoint Presentation</vt:lpstr>
    </vt:vector>
  </TitlesOfParts>
  <Company>Food Bank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dgarza</dc:creator>
  <cp:lastModifiedBy>Amy Wilson</cp:lastModifiedBy>
  <cp:revision>46</cp:revision>
  <dcterms:created xsi:type="dcterms:W3CDTF">2009-06-10T13:37:31Z</dcterms:created>
  <dcterms:modified xsi:type="dcterms:W3CDTF">2017-06-06T20:08:00Z</dcterms:modified>
</cp:coreProperties>
</file>