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5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300" r:id="rId15"/>
    <p:sldId id="289" r:id="rId16"/>
    <p:sldId id="290" r:id="rId17"/>
    <p:sldId id="291" r:id="rId18"/>
    <p:sldId id="297" r:id="rId19"/>
    <p:sldId id="298" r:id="rId20"/>
    <p:sldId id="299" r:id="rId21"/>
    <p:sldId id="271" r:id="rId22"/>
    <p:sldId id="272" r:id="rId23"/>
    <p:sldId id="273" r:id="rId24"/>
    <p:sldId id="259" r:id="rId25"/>
    <p:sldId id="260" r:id="rId26"/>
    <p:sldId id="263" r:id="rId27"/>
    <p:sldId id="261" r:id="rId28"/>
    <p:sldId id="258" r:id="rId29"/>
    <p:sldId id="257" r:id="rId30"/>
    <p:sldId id="267" r:id="rId31"/>
    <p:sldId id="274" r:id="rId32"/>
    <p:sldId id="296" r:id="rId33"/>
    <p:sldId id="295" r:id="rId34"/>
    <p:sldId id="266" r:id="rId35"/>
    <p:sldId id="275" r:id="rId36"/>
    <p:sldId id="294" r:id="rId37"/>
    <p:sldId id="292" r:id="rId38"/>
    <p:sldId id="276" r:id="rId39"/>
    <p:sldId id="301" r:id="rId40"/>
    <p:sldId id="269" r:id="rId41"/>
    <p:sldId id="270" r:id="rId42"/>
    <p:sldId id="264" r:id="rId43"/>
    <p:sldId id="265" r:id="rId44"/>
    <p:sldId id="268" r:id="rId45"/>
    <p:sldId id="262" r:id="rId46"/>
    <p:sldId id="293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5332" autoAdjust="0"/>
  </p:normalViewPr>
  <p:slideViewPr>
    <p:cSldViewPr snapToGrid="0">
      <p:cViewPr varScale="1">
        <p:scale>
          <a:sx n="111" d="100"/>
          <a:sy n="111" d="100"/>
        </p:scale>
        <p:origin x="58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13E4B-2418-49F0-9351-FDCC834A3ADA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29E536-3882-4175-8414-59DEA782E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99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old,</a:t>
            </a:r>
            <a:r>
              <a:rPr lang="en-US" baseline="0" dirty="0" smtClean="0"/>
              <a:t> linear model.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64E39-C91E-46BB-8D26-451E3ADBFC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7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3F66E-90B9-4AE5-BCA3-AA9DBCDCA4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54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3F66E-90B9-4AE5-BCA3-AA9DBCDCA43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10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Reduce</a:t>
            </a:r>
            <a:r>
              <a:rPr lang="en-US" baseline="0" dirty="0" smtClean="0"/>
              <a:t> (i.e., pollution prevention)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64E39-C91E-46BB-8D26-451E3ADBFC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31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Reduce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64E39-C91E-46BB-8D26-451E3ADBFC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3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Recycle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64E39-C91E-46BB-8D26-451E3ADBFC1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93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9E536-3882-4175-8414-59DEA782E7C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62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E126C-ACF1-4B9B-A74F-E6C5880EBF10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BFD8A-5D4A-4AC5-93AF-480AB2783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69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E126C-ACF1-4B9B-A74F-E6C5880EBF10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BFD8A-5D4A-4AC5-93AF-480AB2783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392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E126C-ACF1-4B9B-A74F-E6C5880EBF10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BFD8A-5D4A-4AC5-93AF-480AB2783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016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E126C-ACF1-4B9B-A74F-E6C5880EBF10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BFD8A-5D4A-4AC5-93AF-480AB2783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16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E126C-ACF1-4B9B-A74F-E6C5880EBF10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BFD8A-5D4A-4AC5-93AF-480AB2783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62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E126C-ACF1-4B9B-A74F-E6C5880EBF10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BFD8A-5D4A-4AC5-93AF-480AB2783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64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E126C-ACF1-4B9B-A74F-E6C5880EBF10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BFD8A-5D4A-4AC5-93AF-480AB2783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31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E126C-ACF1-4B9B-A74F-E6C5880EBF10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BFD8A-5D4A-4AC5-93AF-480AB2783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19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E126C-ACF1-4B9B-A74F-E6C5880EBF10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BFD8A-5D4A-4AC5-93AF-480AB2783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49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E126C-ACF1-4B9B-A74F-E6C5880EBF10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BFD8A-5D4A-4AC5-93AF-480AB2783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59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E126C-ACF1-4B9B-A74F-E6C5880EBF10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BFD8A-5D4A-4AC5-93AF-480AB2783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37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E126C-ACF1-4B9B-A74F-E6C5880EBF10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BFD8A-5D4A-4AC5-93AF-480AB2783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069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9239"/>
            <a:ext cx="12192000" cy="69572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0" y="172273"/>
            <a:ext cx="10001250" cy="2056578"/>
          </a:xfrm>
          <a:prstGeom prst="rect">
            <a:avLst/>
          </a:prstGeom>
          <a:solidFill>
            <a:schemeClr val="accent1">
              <a:lumMod val="50000"/>
              <a:alpha val="76078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8CC6BB-5959-4320-B836-C51675EF373F}"/>
              </a:ext>
            </a:extLst>
          </p:cNvPr>
          <p:cNvSpPr txBox="1"/>
          <p:nvPr/>
        </p:nvSpPr>
        <p:spPr>
          <a:xfrm>
            <a:off x="414335" y="231788"/>
            <a:ext cx="9315451" cy="17851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000" dirty="0" smtClean="0">
                <a:latin typeface="Franklin Gothic Demi" panose="020B0703020102020204" pitchFamily="34" charset="0"/>
              </a:rPr>
              <a:t>The Wasted Food Issue</a:t>
            </a:r>
            <a:r>
              <a:rPr lang="en-US" sz="6500" dirty="0" smtClean="0">
                <a:latin typeface="Franklin Gothic Demi" panose="020B0703020102020204" pitchFamily="34" charset="0"/>
              </a:rPr>
              <a:t/>
            </a:r>
            <a:br>
              <a:rPr lang="en-US" sz="6500" dirty="0" smtClean="0">
                <a:latin typeface="Franklin Gothic Demi" panose="020B0703020102020204" pitchFamily="34" charset="0"/>
              </a:rPr>
            </a:br>
            <a:r>
              <a:rPr lang="en-US" sz="4000" dirty="0" smtClean="0">
                <a:solidFill>
                  <a:schemeClr val="accent2"/>
                </a:solidFill>
                <a:latin typeface="Franklin Gothic Book" panose="020B0503020102020204" pitchFamily="34" charset="0"/>
              </a:rPr>
              <a:t>Global Impacts, Local Solutions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66" y="6048375"/>
            <a:ext cx="2144702" cy="80962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3337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5DEF5A7-E793-4668-B3B8-C4F09C6A3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36" y="0"/>
            <a:ext cx="10293433" cy="6858000"/>
          </a:xfrm>
          <a:prstGeom prst="rect">
            <a:avLst/>
          </a:prstGeom>
          <a:ln w="28575">
            <a:noFill/>
          </a:ln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3724276" y="0"/>
            <a:ext cx="7477030" cy="1014822"/>
          </a:xfrm>
          <a:prstGeom prst="rect">
            <a:avLst/>
          </a:prstGeom>
          <a:solidFill>
            <a:schemeClr val="accent1">
              <a:lumMod val="50000"/>
              <a:alpha val="76078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8CC6BB-5959-4320-B836-C51675EF373F}"/>
              </a:ext>
            </a:extLst>
          </p:cNvPr>
          <p:cNvSpPr txBox="1"/>
          <p:nvPr/>
        </p:nvSpPr>
        <p:spPr>
          <a:xfrm>
            <a:off x="3924300" y="76524"/>
            <a:ext cx="7277005" cy="861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Franklin Gothic Demi" panose="020B0703020102020204" pitchFamily="34" charset="0"/>
              </a:rPr>
              <a:t>Reduce single-use items.</a:t>
            </a:r>
            <a:endParaRPr lang="en-US" sz="5000" i="1" dirty="0">
              <a:solidFill>
                <a:schemeClr val="accent2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20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0" y="3666836"/>
            <a:ext cx="12192000" cy="1505528"/>
          </a:xfrm>
          <a:prstGeom prst="rect">
            <a:avLst/>
          </a:prstGeom>
          <a:solidFill>
            <a:srgbClr val="000000">
              <a:alpha val="7607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530FC88-61F1-48EF-8218-D7AE9F7BB345}"/>
              </a:ext>
            </a:extLst>
          </p:cNvPr>
          <p:cNvSpPr/>
          <p:nvPr/>
        </p:nvSpPr>
        <p:spPr>
          <a:xfrm>
            <a:off x="0" y="3505011"/>
            <a:ext cx="12192000" cy="1343703"/>
          </a:xfrm>
          <a:prstGeom prst="rect">
            <a:avLst/>
          </a:prstGeom>
          <a:solidFill>
            <a:srgbClr val="000000">
              <a:alpha val="7607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4" name="Picture 6" descr="https://www.jimmybarnwood.com/hubfs/jimmy-barnwood-reclaimed-wood-flooring-mixed-specie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50" y="0"/>
            <a:ext cx="109727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615950" y="3995717"/>
            <a:ext cx="10118724" cy="1014822"/>
          </a:xfrm>
          <a:prstGeom prst="rect">
            <a:avLst/>
          </a:prstGeom>
          <a:solidFill>
            <a:schemeClr val="accent1">
              <a:lumMod val="50000"/>
              <a:alpha val="76078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8CC6BB-5959-4320-B836-C51675EF373F}"/>
              </a:ext>
            </a:extLst>
          </p:cNvPr>
          <p:cNvSpPr txBox="1"/>
          <p:nvPr/>
        </p:nvSpPr>
        <p:spPr>
          <a:xfrm>
            <a:off x="830035" y="4036704"/>
            <a:ext cx="9904639" cy="861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Franklin Gothic Demi" panose="020B0703020102020204" pitchFamily="34" charset="0"/>
              </a:rPr>
              <a:t>Reuse materials for new purposes.</a:t>
            </a:r>
            <a:endParaRPr lang="en-US" sz="5000" i="1" dirty="0">
              <a:solidFill>
                <a:schemeClr val="accent2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4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0" y="3666836"/>
            <a:ext cx="12192000" cy="1505528"/>
          </a:xfrm>
          <a:prstGeom prst="rect">
            <a:avLst/>
          </a:prstGeom>
          <a:solidFill>
            <a:srgbClr val="000000">
              <a:alpha val="7607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4" descr="http://www.machinexrecycling.com/wp-content/uploads/2016/05/Machinex-sorting-systems-plastic-recycling.jpg">
            <a:extLst>
              <a:ext uri="{FF2B5EF4-FFF2-40B4-BE49-F238E27FC236}">
                <a16:creationId xmlns:a16="http://schemas.microsoft.com/office/drawing/2014/main" xmlns="" id="{BDB75D83-2FC3-4298-AF1D-C1FCC5A99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027" y="0"/>
            <a:ext cx="101851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2190750" y="237571"/>
            <a:ext cx="8932425" cy="1014822"/>
          </a:xfrm>
          <a:prstGeom prst="rect">
            <a:avLst/>
          </a:prstGeom>
          <a:solidFill>
            <a:schemeClr val="accent1">
              <a:lumMod val="50000"/>
              <a:alpha val="76078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8CC6BB-5959-4320-B836-C51675EF373F}"/>
              </a:ext>
            </a:extLst>
          </p:cNvPr>
          <p:cNvSpPr txBox="1"/>
          <p:nvPr/>
        </p:nvSpPr>
        <p:spPr>
          <a:xfrm>
            <a:off x="2305050" y="292323"/>
            <a:ext cx="8627625" cy="861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Franklin Gothic Demi" panose="020B0703020102020204" pitchFamily="34" charset="0"/>
              </a:rPr>
              <a:t>Recycle items into new goods. </a:t>
            </a:r>
            <a:endParaRPr lang="en-US" sz="5000" i="1" dirty="0">
              <a:solidFill>
                <a:schemeClr val="accent2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44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0" y="3666836"/>
            <a:ext cx="12192000" cy="1505528"/>
          </a:xfrm>
          <a:prstGeom prst="rect">
            <a:avLst/>
          </a:prstGeom>
          <a:solidFill>
            <a:srgbClr val="000000">
              <a:alpha val="7607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 descr="https://uploads.knightlab.com/storymapjs/fcda9869df94fea28be76147a2a19f8b/wasteless-map/_images/charley-lhasa-trash-day-flickr-by-nc-sa-m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0" y="2109056"/>
            <a:ext cx="8591550" cy="2281969"/>
          </a:xfrm>
          <a:prstGeom prst="rect">
            <a:avLst/>
          </a:prstGeom>
          <a:solidFill>
            <a:srgbClr val="1F4E79">
              <a:alpha val="74902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8CC6BB-5959-4320-B836-C51675EF373F}"/>
              </a:ext>
            </a:extLst>
          </p:cNvPr>
          <p:cNvSpPr txBox="1"/>
          <p:nvPr/>
        </p:nvSpPr>
        <p:spPr>
          <a:xfrm>
            <a:off x="257176" y="2220648"/>
            <a:ext cx="8029574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Franklin Gothic Demi" panose="020B0703020102020204" pitchFamily="34" charset="0"/>
              </a:rPr>
              <a:t>Garbage, Trash, Waste, Rubbish, Refuse, Junk</a:t>
            </a:r>
            <a:endParaRPr lang="en-US" sz="3600" i="1" dirty="0">
              <a:solidFill>
                <a:schemeClr val="accent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28CC6BB-5959-4320-B836-C51675EF373F}"/>
              </a:ext>
            </a:extLst>
          </p:cNvPr>
          <p:cNvSpPr txBox="1"/>
          <p:nvPr/>
        </p:nvSpPr>
        <p:spPr>
          <a:xfrm>
            <a:off x="257176" y="2220648"/>
            <a:ext cx="8029574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strike="sngStrike" dirty="0" smtClean="0">
                <a:solidFill>
                  <a:srgbClr val="FF0000"/>
                </a:solidFill>
                <a:latin typeface="Franklin Gothic Demi" panose="020B0703020102020204" pitchFamily="34" charset="0"/>
              </a:rPr>
              <a:t>Garbage, Trash, Waste, Rubbish, Refuse, Junk</a:t>
            </a:r>
            <a:endParaRPr lang="en-US" sz="3600" i="1" strike="sngStrike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80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0" y="3666836"/>
            <a:ext cx="12192000" cy="1505528"/>
          </a:xfrm>
          <a:prstGeom prst="rect">
            <a:avLst/>
          </a:prstGeom>
          <a:solidFill>
            <a:srgbClr val="000000">
              <a:alpha val="7607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70" name="Picture 2" descr="https://img.thrfun.com/img/126/189/banana_peels_x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00" y="-12700"/>
            <a:ext cx="11430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25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recyclingworksma.com/wp-content/uploads/2012/02/Newspaper.jpg">
            <a:extLst>
              <a:ext uri="{FF2B5EF4-FFF2-40B4-BE49-F238E27FC236}">
                <a16:creationId xmlns:a16="http://schemas.microsoft.com/office/drawing/2014/main" xmlns="" id="{572C307A-9F4D-4FF1-A0D7-796FA1422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32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0" y="3666836"/>
            <a:ext cx="12192000" cy="1505528"/>
          </a:xfrm>
          <a:prstGeom prst="rect">
            <a:avLst/>
          </a:prstGeom>
          <a:solidFill>
            <a:srgbClr val="000000">
              <a:alpha val="7607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https://img.apmcdn.org/b7528f2dbc1c00adcfb99ae30e3a8f06e37c90c4/uncropped/f462e8-20150409-20150407techfinal05.jpg">
            <a:extLst>
              <a:ext uri="{FF2B5EF4-FFF2-40B4-BE49-F238E27FC236}">
                <a16:creationId xmlns:a16="http://schemas.microsoft.com/office/drawing/2014/main" xmlns="" id="{4DAF03A0-A17C-43D1-BBAF-941C6A72C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097" y="0"/>
            <a:ext cx="10189806" cy="685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11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s://cdn.cnn.com/cnnnext/dam/assets/180705142839-03-saranac-lake---main-stree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0" y="4695825"/>
            <a:ext cx="6715125" cy="1743075"/>
          </a:xfrm>
          <a:prstGeom prst="rect">
            <a:avLst/>
          </a:prstGeom>
          <a:solidFill>
            <a:srgbClr val="1F4E79">
              <a:alpha val="74902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28CC6BB-5959-4320-B836-C51675EF373F}"/>
              </a:ext>
            </a:extLst>
          </p:cNvPr>
          <p:cNvSpPr txBox="1"/>
          <p:nvPr/>
        </p:nvSpPr>
        <p:spPr>
          <a:xfrm>
            <a:off x="285750" y="4887648"/>
            <a:ext cx="6229350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ranklin Gothic Demi" panose="020B0703020102020204" pitchFamily="34" charset="0"/>
              </a:rPr>
              <a:t>Protect public health while fulfilling material needs.</a:t>
            </a:r>
            <a:endParaRPr lang="en-US" sz="2000" i="1" dirty="0">
              <a:solidFill>
                <a:schemeClr val="accent2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14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0" y="3666836"/>
            <a:ext cx="12192000" cy="1505528"/>
          </a:xfrm>
          <a:prstGeom prst="rect">
            <a:avLst/>
          </a:prstGeom>
          <a:solidFill>
            <a:srgbClr val="000000">
              <a:alpha val="7607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46" name="Picture 2" descr="http://rivista-cdn.hvmag.com/Making-Composting-Clean-and-Easy.jpg?ver=15318414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650" y="0"/>
            <a:ext cx="11715750" cy="686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1809750" y="0"/>
            <a:ext cx="10153650" cy="1743075"/>
          </a:xfrm>
          <a:prstGeom prst="rect">
            <a:avLst/>
          </a:prstGeom>
          <a:solidFill>
            <a:srgbClr val="1F4E79">
              <a:alpha val="74902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28CC6BB-5959-4320-B836-C51675EF373F}"/>
              </a:ext>
            </a:extLst>
          </p:cNvPr>
          <p:cNvSpPr txBox="1"/>
          <p:nvPr/>
        </p:nvSpPr>
        <p:spPr>
          <a:xfrm>
            <a:off x="2105025" y="191823"/>
            <a:ext cx="9658350" cy="132343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ranklin Gothic Demi" panose="020B0703020102020204" pitchFamily="34" charset="0"/>
              </a:rPr>
              <a:t>Create new jobs and salable goods from materials previously regarded as “waste”.</a:t>
            </a:r>
            <a:endParaRPr lang="en-US" sz="2000" i="1" dirty="0">
              <a:solidFill>
                <a:schemeClr val="accent2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37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0" y="3666836"/>
            <a:ext cx="12192000" cy="1505528"/>
          </a:xfrm>
          <a:prstGeom prst="rect">
            <a:avLst/>
          </a:prstGeom>
          <a:solidFill>
            <a:srgbClr val="000000">
              <a:alpha val="7607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http://media.advance.net/newyorkupstatecom_national_desk_blog/photo/2017/09/12/2017-lake-placid-foliagejpg-02c671e57ec30ab3.jpg">
            <a:extLst>
              <a:ext uri="{FF2B5EF4-FFF2-40B4-BE49-F238E27FC236}">
                <a16:creationId xmlns:a16="http://schemas.microsoft.com/office/drawing/2014/main" xmlns="" id="{38D42109-3855-48C2-8478-3BAF0306F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913" y="0"/>
            <a:ext cx="10290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950913" y="2571751"/>
            <a:ext cx="6716713" cy="1581150"/>
          </a:xfrm>
          <a:prstGeom prst="rect">
            <a:avLst/>
          </a:prstGeom>
          <a:solidFill>
            <a:srgbClr val="1F4E79">
              <a:alpha val="74902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28CC6BB-5959-4320-B836-C51675EF373F}"/>
              </a:ext>
            </a:extLst>
          </p:cNvPr>
          <p:cNvSpPr txBox="1"/>
          <p:nvPr/>
        </p:nvSpPr>
        <p:spPr>
          <a:xfrm>
            <a:off x="1167211" y="2657722"/>
            <a:ext cx="6231730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ranklin Gothic Demi" panose="020B0703020102020204" pitchFamily="34" charset="0"/>
              </a:rPr>
              <a:t>Preserve natural resources and ecosystem services.</a:t>
            </a:r>
            <a:endParaRPr lang="en-US" sz="2000" i="1" dirty="0">
              <a:solidFill>
                <a:schemeClr val="accent2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94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44" y="0"/>
            <a:ext cx="1028951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951244" y="5027326"/>
            <a:ext cx="9716756" cy="1830674"/>
          </a:xfrm>
          <a:prstGeom prst="rect">
            <a:avLst/>
          </a:prstGeom>
          <a:solidFill>
            <a:schemeClr val="accent1">
              <a:lumMod val="50000"/>
              <a:alpha val="76078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8CC6BB-5959-4320-B836-C51675EF373F}"/>
              </a:ext>
            </a:extLst>
          </p:cNvPr>
          <p:cNvSpPr txBox="1"/>
          <p:nvPr/>
        </p:nvSpPr>
        <p:spPr>
          <a:xfrm>
            <a:off x="1179658" y="5147308"/>
            <a:ext cx="9145442" cy="14773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ranklin Gothic Demi" panose="020B0703020102020204" pitchFamily="34" charset="0"/>
              </a:rPr>
              <a:t>Jesse </a:t>
            </a:r>
            <a:r>
              <a:rPr lang="en-US" sz="4000" dirty="0" smtClean="0">
                <a:latin typeface="Franklin Gothic Demi" panose="020B0703020102020204" pitchFamily="34" charset="0"/>
              </a:rPr>
              <a:t>Kerns</a:t>
            </a:r>
            <a:r>
              <a:rPr lang="en-US" sz="25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Book" panose="020B0503020102020204" pitchFamily="34" charset="0"/>
              </a:rPr>
              <a:t/>
            </a:r>
            <a:br>
              <a:rPr lang="en-US" sz="25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Book" panose="020B0503020102020204" pitchFamily="34" charset="0"/>
              </a:rPr>
            </a:br>
            <a:r>
              <a:rPr lang="en-US" sz="2500" dirty="0" smtClean="0">
                <a:latin typeface="Franklin Gothic Book" panose="020B0503020102020204" pitchFamily="34" charset="0"/>
              </a:rPr>
              <a:t>M.P.S</a:t>
            </a:r>
            <a:r>
              <a:rPr lang="en-US" sz="2500" dirty="0">
                <a:latin typeface="Franklin Gothic Book" panose="020B0503020102020204" pitchFamily="34" charset="0"/>
              </a:rPr>
              <a:t>. Environmental Science </a:t>
            </a:r>
            <a:r>
              <a:rPr lang="en-US" sz="2500" dirty="0" smtClean="0">
                <a:latin typeface="Franklin Gothic Book" panose="020B0503020102020204" pitchFamily="34" charset="0"/>
              </a:rPr>
              <a:t>(Coupled Natural &amp; Human Systems) </a:t>
            </a:r>
            <a:br>
              <a:rPr lang="en-US" sz="2500" dirty="0" smtClean="0">
                <a:latin typeface="Franklin Gothic Book" panose="020B0503020102020204" pitchFamily="34" charset="0"/>
              </a:rPr>
            </a:br>
            <a:r>
              <a:rPr lang="en-US" sz="2500" dirty="0" smtClean="0">
                <a:latin typeface="Franklin Gothic Book" panose="020B0503020102020204" pitchFamily="34" charset="0"/>
              </a:rPr>
              <a:t>SUNY </a:t>
            </a:r>
            <a:r>
              <a:rPr lang="en-US" sz="2500" dirty="0">
                <a:latin typeface="Franklin Gothic Book" panose="020B0503020102020204" pitchFamily="34" charset="0"/>
              </a:rPr>
              <a:t>College of Environmental Science &amp; </a:t>
            </a:r>
            <a:r>
              <a:rPr lang="en-US" sz="2500" dirty="0" smtClean="0">
                <a:latin typeface="Franklin Gothic Book" panose="020B0503020102020204" pitchFamily="34" charset="0"/>
              </a:rPr>
              <a:t>Forestry</a:t>
            </a:r>
            <a:endParaRPr lang="en-US" sz="25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97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0" y="3666836"/>
            <a:ext cx="12192000" cy="1505528"/>
          </a:xfrm>
          <a:prstGeom prst="rect">
            <a:avLst/>
          </a:prstGeom>
          <a:solidFill>
            <a:srgbClr val="000000">
              <a:alpha val="7607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2DFBF2-B087-4DDA-9E30-F8A988A4A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2901950" y="2719387"/>
            <a:ext cx="6781800" cy="1419225"/>
          </a:xfrm>
          <a:prstGeom prst="rect">
            <a:avLst/>
          </a:prstGeom>
          <a:solidFill>
            <a:srgbClr val="1F4E79">
              <a:alpha val="74902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28CC6BB-5959-4320-B836-C51675EF373F}"/>
              </a:ext>
            </a:extLst>
          </p:cNvPr>
          <p:cNvSpPr txBox="1"/>
          <p:nvPr/>
        </p:nvSpPr>
        <p:spPr>
          <a:xfrm>
            <a:off x="3176985" y="2921167"/>
            <a:ext cx="623173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Franklin Gothic Demi" panose="020B0703020102020204" pitchFamily="34" charset="0"/>
              </a:rPr>
              <a:t>Organic Materials </a:t>
            </a:r>
            <a:endParaRPr lang="en-US" sz="6000" i="1" dirty="0">
              <a:solidFill>
                <a:schemeClr val="accent2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82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.viewing.nyc/assets/media/ad1e402514d3f3f914200bcbb77fe62e/elements/f59850be133d72cf6382086585806770/xl/6a569505-74e8-4cba-ac9b-05b3aaf59125_2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775" y="-289"/>
            <a:ext cx="10465344" cy="685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866775" y="4838700"/>
            <a:ext cx="8410575" cy="2019300"/>
          </a:xfrm>
          <a:prstGeom prst="rect">
            <a:avLst/>
          </a:prstGeom>
          <a:solidFill>
            <a:srgbClr val="1F4E79">
              <a:alpha val="74902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8CC6BB-5959-4320-B836-C51675EF373F}"/>
              </a:ext>
            </a:extLst>
          </p:cNvPr>
          <p:cNvSpPr txBox="1"/>
          <p:nvPr/>
        </p:nvSpPr>
        <p:spPr>
          <a:xfrm>
            <a:off x="1085850" y="5040048"/>
            <a:ext cx="8058149" cy="16312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ranklin Gothic Demi" panose="020B0703020102020204" pitchFamily="34" charset="0"/>
              </a:rPr>
              <a:t>Organic materials make up 1/3* of the municipal solid waste stream.</a:t>
            </a:r>
            <a:br>
              <a:rPr lang="en-US" sz="4000" dirty="0" smtClean="0">
                <a:latin typeface="Franklin Gothic Demi" panose="020B0703020102020204" pitchFamily="34" charset="0"/>
              </a:rPr>
            </a:br>
            <a:r>
              <a:rPr lang="en-US" sz="2000" i="1" dirty="0" smtClean="0">
                <a:solidFill>
                  <a:schemeClr val="accent2"/>
                </a:solidFill>
                <a:latin typeface="Franklin Gothic Book" panose="020B0503020102020204" pitchFamily="34" charset="0"/>
              </a:rPr>
              <a:t>(Source: Environmental Protection Agency, 2016)</a:t>
            </a:r>
            <a:endParaRPr lang="en-US" sz="2000" i="1" dirty="0">
              <a:solidFill>
                <a:schemeClr val="accent2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66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3940404" y="0"/>
            <a:ext cx="4317194" cy="6858000"/>
          </a:xfrm>
          <a:prstGeom prst="rect">
            <a:avLst/>
          </a:prstGeom>
        </p:spPr>
      </p:pic>
      <p:pic>
        <p:nvPicPr>
          <p:cNvPr id="8" name="Picture 2" descr="https://i2.wp.com/www.thenaturefan.com/wp-content/uploads/2015/10/fallen-leaves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945" y="0"/>
            <a:ext cx="4036290" cy="686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clipground.com/images/woodchip-clipart-3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92656" y="3025"/>
            <a:ext cx="3999344" cy="686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-36945" y="1978561"/>
            <a:ext cx="11466945" cy="1311564"/>
          </a:xfrm>
          <a:prstGeom prst="rect">
            <a:avLst/>
          </a:prstGeom>
          <a:solidFill>
            <a:schemeClr val="accent1">
              <a:lumMod val="50000"/>
              <a:alpha val="76078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8CC6BB-5959-4320-B836-C51675EF373F}"/>
              </a:ext>
            </a:extLst>
          </p:cNvPr>
          <p:cNvSpPr txBox="1"/>
          <p:nvPr/>
        </p:nvSpPr>
        <p:spPr>
          <a:xfrm>
            <a:off x="133350" y="2126511"/>
            <a:ext cx="11506777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ranklin Gothic Demi" panose="020B0703020102020204" pitchFamily="34" charset="0"/>
              </a:rPr>
              <a:t>~50% of disposed organics are “yard trimmings”.</a:t>
            </a:r>
            <a:br>
              <a:rPr lang="en-US" sz="4000" dirty="0" smtClean="0">
                <a:latin typeface="Franklin Gothic Demi" panose="020B0703020102020204" pitchFamily="34" charset="0"/>
              </a:rPr>
            </a:br>
            <a:r>
              <a:rPr lang="en-US" sz="2000" i="1" dirty="0" smtClean="0">
                <a:solidFill>
                  <a:schemeClr val="accent2"/>
                </a:solidFill>
                <a:latin typeface="Franklin Gothic Book" panose="020B0503020102020204" pitchFamily="34" charset="0"/>
              </a:rPr>
              <a:t>(Source: Environmental Protection Agency, 2016)</a:t>
            </a:r>
            <a:endParaRPr lang="en-US" sz="2000" i="1" dirty="0">
              <a:solidFill>
                <a:schemeClr val="accent2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70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offthegridnews.com/wp-content/uploads/2015/03/food-scraps-2-egginnovationsDOTco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2164" y="0"/>
            <a:ext cx="10433145" cy="687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2478302" y="4064293"/>
            <a:ext cx="8827007" cy="1311564"/>
          </a:xfrm>
          <a:prstGeom prst="rect">
            <a:avLst/>
          </a:prstGeom>
          <a:solidFill>
            <a:srgbClr val="1F4E79">
              <a:alpha val="76078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8CC6BB-5959-4320-B836-C51675EF373F}"/>
              </a:ext>
            </a:extLst>
          </p:cNvPr>
          <p:cNvSpPr txBox="1"/>
          <p:nvPr/>
        </p:nvSpPr>
        <p:spPr>
          <a:xfrm>
            <a:off x="2706420" y="4183668"/>
            <a:ext cx="8479147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ranklin Gothic Demi" panose="020B0703020102020204" pitchFamily="34" charset="0"/>
              </a:rPr>
              <a:t>~50% of disposed organics is “food”.</a:t>
            </a:r>
            <a:br>
              <a:rPr lang="en-US" sz="4000" dirty="0" smtClean="0">
                <a:latin typeface="Franklin Gothic Demi" panose="020B0703020102020204" pitchFamily="34" charset="0"/>
              </a:rPr>
            </a:br>
            <a:r>
              <a:rPr lang="en-US" sz="2000" i="1" dirty="0" smtClean="0">
                <a:solidFill>
                  <a:schemeClr val="accent2"/>
                </a:solidFill>
                <a:latin typeface="Franklin Gothic Book" panose="020B0503020102020204" pitchFamily="34" charset="0"/>
              </a:rPr>
              <a:t>(Source: Environmental Protection Agency, 2016)</a:t>
            </a:r>
            <a:endParaRPr lang="en-US" sz="2000" i="1" dirty="0">
              <a:solidFill>
                <a:schemeClr val="accent2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19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94AEF5-348B-42DE-B64B-6F5657BE3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767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4791074" y="4581526"/>
            <a:ext cx="7416599" cy="2276474"/>
          </a:xfrm>
          <a:prstGeom prst="rect">
            <a:avLst/>
          </a:prstGeom>
          <a:solidFill>
            <a:srgbClr val="1F4E79">
              <a:alpha val="74902"/>
            </a:srgb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8CC6BB-5959-4320-B836-C51675EF373F}"/>
              </a:ext>
            </a:extLst>
          </p:cNvPr>
          <p:cNvSpPr txBox="1"/>
          <p:nvPr/>
        </p:nvSpPr>
        <p:spPr>
          <a:xfrm>
            <a:off x="5298539" y="4904155"/>
            <a:ext cx="6407685" cy="16312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ranklin Gothic Demi" panose="020B0703020102020204" pitchFamily="34" charset="0"/>
              </a:rPr>
              <a:t>30-40</a:t>
            </a:r>
            <a:r>
              <a:rPr lang="en-US" sz="4000" dirty="0">
                <a:latin typeface="Franklin Gothic Demi" panose="020B0703020102020204" pitchFamily="34" charset="0"/>
              </a:rPr>
              <a:t>% of food produced in the U.S. does not get eaten.</a:t>
            </a:r>
            <a:br>
              <a:rPr lang="en-US" sz="4000" dirty="0">
                <a:latin typeface="Franklin Gothic Demi" panose="020B0703020102020204" pitchFamily="34" charset="0"/>
              </a:rPr>
            </a:br>
            <a:r>
              <a:rPr lang="en-US" sz="2000" i="1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(Source: </a:t>
            </a:r>
            <a:r>
              <a:rPr lang="en-US" sz="2000" i="1" dirty="0" smtClean="0">
                <a:solidFill>
                  <a:schemeClr val="accent2"/>
                </a:solidFill>
                <a:latin typeface="Franklin Gothic Book" panose="020B0503020102020204" pitchFamily="34" charset="0"/>
              </a:rPr>
              <a:t>United States Department of Agriculture, </a:t>
            </a:r>
            <a:r>
              <a:rPr lang="en-US" sz="2000" i="1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2017)</a:t>
            </a:r>
          </a:p>
        </p:txBody>
      </p:sp>
    </p:spTree>
    <p:extLst>
      <p:ext uri="{BB962C8B-B14F-4D97-AF65-F5344CB8AC3E}">
        <p14:creationId xmlns:p14="http://schemas.microsoft.com/office/powerpoint/2010/main" val="253629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s://i.redd.it/p5u7lnskift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03574"/>
            <a:ext cx="12192000" cy="604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1" y="403574"/>
            <a:ext cx="9305924" cy="2010064"/>
          </a:xfrm>
          <a:prstGeom prst="rect">
            <a:avLst/>
          </a:prstGeom>
          <a:solidFill>
            <a:srgbClr val="1F4E79">
              <a:alpha val="74902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8CC6BB-5959-4320-B836-C51675EF373F}"/>
              </a:ext>
            </a:extLst>
          </p:cNvPr>
          <p:cNvSpPr txBox="1"/>
          <p:nvPr/>
        </p:nvSpPr>
        <p:spPr>
          <a:xfrm>
            <a:off x="230245" y="561014"/>
            <a:ext cx="8799456" cy="16312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ranklin Gothic Demi" panose="020B0703020102020204" pitchFamily="34" charset="0"/>
              </a:rPr>
              <a:t>Residences account for approximately 43% of wasted food generated.</a:t>
            </a:r>
            <a:r>
              <a:rPr lang="en-US" sz="4000" dirty="0">
                <a:latin typeface="Franklin Gothic Demi" panose="020B0703020102020204" pitchFamily="34" charset="0"/>
              </a:rPr>
              <a:t/>
            </a:r>
            <a:br>
              <a:rPr lang="en-US" sz="4000" dirty="0">
                <a:latin typeface="Franklin Gothic Demi" panose="020B0703020102020204" pitchFamily="34" charset="0"/>
              </a:rPr>
            </a:br>
            <a:r>
              <a:rPr lang="en-US" sz="2000" i="1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(Source: Rethink Food Waste Through Economics and Data, 2016)</a:t>
            </a:r>
          </a:p>
        </p:txBody>
      </p:sp>
    </p:spTree>
    <p:extLst>
      <p:ext uri="{BB962C8B-B14F-4D97-AF65-F5344CB8AC3E}">
        <p14:creationId xmlns:p14="http://schemas.microsoft.com/office/powerpoint/2010/main" val="388628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s1.reutersmedia.net/resources/r/?m=02&amp;d=20181207&amp;t=2&amp;i=1332541590&amp;r=LYNXMPEEB6002&amp;w=1280">
            <a:extLst>
              <a:ext uri="{FF2B5EF4-FFF2-40B4-BE49-F238E27FC236}">
                <a16:creationId xmlns:a16="http://schemas.microsoft.com/office/drawing/2014/main" xmlns="" id="{AEA3485D-2CFF-4901-987D-FB8C211B5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325" y="0"/>
            <a:ext cx="10291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949325" y="0"/>
            <a:ext cx="10291764" cy="2684316"/>
          </a:xfrm>
          <a:prstGeom prst="rect">
            <a:avLst/>
          </a:prstGeom>
          <a:solidFill>
            <a:srgbClr val="1F4E79">
              <a:alpha val="74902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557F434-7666-49E7-9541-78CF63393B9E}"/>
              </a:ext>
            </a:extLst>
          </p:cNvPr>
          <p:cNvSpPr txBox="1"/>
          <p:nvPr/>
        </p:nvSpPr>
        <p:spPr>
          <a:xfrm>
            <a:off x="1185068" y="165181"/>
            <a:ext cx="9820275" cy="22467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ranklin Gothic Demi" panose="020B0703020102020204" pitchFamily="34" charset="0"/>
              </a:rPr>
              <a:t>“Uneaten </a:t>
            </a:r>
            <a:r>
              <a:rPr lang="en-US" sz="4000" dirty="0">
                <a:latin typeface="Franklin Gothic Demi" panose="020B0703020102020204" pitchFamily="34" charset="0"/>
              </a:rPr>
              <a:t>food has an annual estimated cost of $218 billion, costing a household of four an average of $1,800 annually</a:t>
            </a:r>
            <a:r>
              <a:rPr lang="en-US" sz="4000" dirty="0" smtClean="0">
                <a:latin typeface="Franklin Gothic Demi" panose="020B0703020102020204" pitchFamily="34" charset="0"/>
              </a:rPr>
              <a:t>.”</a:t>
            </a:r>
            <a:r>
              <a:rPr lang="en-US" sz="4000" dirty="0">
                <a:latin typeface="Franklin Gothic Demi" panose="020B0703020102020204" pitchFamily="34" charset="0"/>
              </a:rPr>
              <a:t/>
            </a:r>
            <a:br>
              <a:rPr lang="en-US" sz="4000" dirty="0">
                <a:latin typeface="Franklin Gothic Demi" panose="020B0703020102020204" pitchFamily="34" charset="0"/>
              </a:rPr>
            </a:br>
            <a:r>
              <a:rPr lang="en-US" sz="2000" i="1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(Source: </a:t>
            </a:r>
            <a:r>
              <a:rPr lang="en-US" sz="2000" i="1" dirty="0" smtClean="0">
                <a:solidFill>
                  <a:schemeClr val="accent2"/>
                </a:solidFill>
                <a:latin typeface="Franklin Gothic Book" panose="020B0503020102020204" pitchFamily="34" charset="0"/>
              </a:rPr>
              <a:t>National Resources Defense Council, 2017)</a:t>
            </a:r>
            <a:endParaRPr lang="en-US" sz="2000" i="1" dirty="0">
              <a:solidFill>
                <a:schemeClr val="accent2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56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0440"/>
            <a:ext cx="12192000" cy="65171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14674" y="170440"/>
            <a:ext cx="12177326" cy="1985819"/>
          </a:xfrm>
          <a:prstGeom prst="rect">
            <a:avLst/>
          </a:prstGeom>
          <a:solidFill>
            <a:schemeClr val="accent1">
              <a:lumMod val="50000"/>
              <a:alpha val="76078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8CC6BB-5959-4320-B836-C51675EF373F}"/>
              </a:ext>
            </a:extLst>
          </p:cNvPr>
          <p:cNvSpPr txBox="1"/>
          <p:nvPr/>
        </p:nvSpPr>
        <p:spPr>
          <a:xfrm>
            <a:off x="482023" y="328691"/>
            <a:ext cx="10123054" cy="16312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ranklin Gothic Demi" panose="020B0703020102020204" pitchFamily="34" charset="0"/>
              </a:rPr>
              <a:t>If global food waste were a </a:t>
            </a:r>
            <a:r>
              <a:rPr lang="en-US" sz="4000" dirty="0" smtClean="0">
                <a:latin typeface="Franklin Gothic Demi" panose="020B0703020102020204" pitchFamily="34" charset="0"/>
              </a:rPr>
              <a:t>country</a:t>
            </a:r>
            <a:r>
              <a:rPr lang="en-US" sz="4000" dirty="0">
                <a:latin typeface="Franklin Gothic Demi" panose="020B0703020102020204" pitchFamily="34" charset="0"/>
              </a:rPr>
              <a:t>, it would rank 3</a:t>
            </a:r>
            <a:r>
              <a:rPr lang="en-US" sz="4000" baseline="30000" dirty="0">
                <a:latin typeface="Franklin Gothic Demi" panose="020B0703020102020204" pitchFamily="34" charset="0"/>
              </a:rPr>
              <a:t>rd</a:t>
            </a:r>
            <a:r>
              <a:rPr lang="en-US" sz="4000" dirty="0">
                <a:latin typeface="Franklin Gothic Demi" panose="020B0703020102020204" pitchFamily="34" charset="0"/>
              </a:rPr>
              <a:t> in </a:t>
            </a:r>
            <a:r>
              <a:rPr lang="en-US" sz="4000" dirty="0" smtClean="0">
                <a:latin typeface="Franklin Gothic Demi" panose="020B0703020102020204" pitchFamily="34" charset="0"/>
              </a:rPr>
              <a:t>greenhouse </a:t>
            </a:r>
            <a:r>
              <a:rPr lang="en-US" sz="4000" dirty="0">
                <a:latin typeface="Franklin Gothic Demi" panose="020B0703020102020204" pitchFamily="34" charset="0"/>
              </a:rPr>
              <a:t>gas emissions.</a:t>
            </a:r>
            <a:r>
              <a:rPr lang="en-US" sz="2000" dirty="0">
                <a:latin typeface="Franklin Gothic Demi" panose="020B0703020102020204" pitchFamily="34" charset="0"/>
              </a:rPr>
              <a:t/>
            </a:r>
            <a:br>
              <a:rPr lang="en-US" sz="2000" dirty="0">
                <a:latin typeface="Franklin Gothic Demi" panose="020B0703020102020204" pitchFamily="34" charset="0"/>
              </a:rPr>
            </a:br>
            <a:r>
              <a:rPr lang="en-US" sz="2000" i="1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(Source: </a:t>
            </a:r>
            <a:r>
              <a:rPr lang="en-US" sz="2000" i="1" dirty="0" smtClean="0">
                <a:solidFill>
                  <a:schemeClr val="accent2"/>
                </a:solidFill>
                <a:latin typeface="Franklin Gothic Book" panose="020B0503020102020204" pitchFamily="34" charset="0"/>
              </a:rPr>
              <a:t>Food </a:t>
            </a:r>
            <a:r>
              <a:rPr lang="en-US" sz="2000" i="1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and Agriculture </a:t>
            </a:r>
            <a:r>
              <a:rPr lang="en-US" sz="2000" i="1" dirty="0" smtClean="0">
                <a:solidFill>
                  <a:schemeClr val="accent2"/>
                </a:solidFill>
                <a:latin typeface="Franklin Gothic Book" panose="020B0503020102020204" pitchFamily="34" charset="0"/>
              </a:rPr>
              <a:t>Organization of the United Nations)</a:t>
            </a:r>
            <a:endParaRPr lang="en-US" sz="2000" i="1" dirty="0">
              <a:solidFill>
                <a:schemeClr val="accent2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05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2F096E1-345C-44BC-A77C-E84F25D28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843" y="0"/>
            <a:ext cx="10328313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931842" y="4797422"/>
            <a:ext cx="10328313" cy="2060578"/>
          </a:xfrm>
          <a:prstGeom prst="rect">
            <a:avLst/>
          </a:prstGeom>
          <a:solidFill>
            <a:schemeClr val="accent1">
              <a:lumMod val="50000"/>
              <a:alpha val="76078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8CC6BB-5959-4320-B836-C51675EF373F}"/>
              </a:ext>
            </a:extLst>
          </p:cNvPr>
          <p:cNvSpPr txBox="1"/>
          <p:nvPr/>
        </p:nvSpPr>
        <p:spPr>
          <a:xfrm>
            <a:off x="1106024" y="4964478"/>
            <a:ext cx="9979948" cy="16312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ranklin Gothic Demi" panose="020B0703020102020204" pitchFamily="34" charset="0"/>
              </a:rPr>
              <a:t>Reducing wasted food is the third most impactful </a:t>
            </a:r>
            <a:r>
              <a:rPr lang="en-US" sz="4000" dirty="0" smtClean="0">
                <a:latin typeface="Franklin Gothic Demi" panose="020B0703020102020204" pitchFamily="34" charset="0"/>
              </a:rPr>
              <a:t>climate change mitigation action.</a:t>
            </a:r>
            <a:r>
              <a:rPr lang="en-US" sz="3000" dirty="0">
                <a:latin typeface="Franklin Gothic Demi" panose="020B0703020102020204" pitchFamily="34" charset="0"/>
              </a:rPr>
              <a:t/>
            </a:r>
            <a:br>
              <a:rPr lang="en-US" sz="3000" dirty="0">
                <a:latin typeface="Franklin Gothic Demi" panose="020B0703020102020204" pitchFamily="34" charset="0"/>
              </a:rPr>
            </a:br>
            <a:r>
              <a:rPr lang="en-US" sz="2000" i="1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(Source: Project Drawdown, 2017)</a:t>
            </a:r>
          </a:p>
        </p:txBody>
      </p:sp>
    </p:spTree>
    <p:extLst>
      <p:ext uri="{BB962C8B-B14F-4D97-AF65-F5344CB8AC3E}">
        <p14:creationId xmlns:p14="http://schemas.microsoft.com/office/powerpoint/2010/main" val="146842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78007AC-4C4D-4CA5-BEF9-63370E17B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1524000" y="2438400"/>
            <a:ext cx="9144000" cy="1958108"/>
          </a:xfrm>
          <a:prstGeom prst="rect">
            <a:avLst/>
          </a:prstGeom>
          <a:solidFill>
            <a:schemeClr val="accent1">
              <a:lumMod val="50000"/>
              <a:alpha val="76078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557F434-7666-49E7-9541-78CF63393B9E}"/>
              </a:ext>
            </a:extLst>
          </p:cNvPr>
          <p:cNvSpPr txBox="1"/>
          <p:nvPr/>
        </p:nvSpPr>
        <p:spPr>
          <a:xfrm>
            <a:off x="1773093" y="2536906"/>
            <a:ext cx="8275782" cy="16312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ranklin Gothic Demi" panose="020B0703020102020204" pitchFamily="34" charset="0"/>
              </a:rPr>
              <a:t>In NYS, 1 </a:t>
            </a:r>
            <a:r>
              <a:rPr lang="en-US" sz="4000" dirty="0">
                <a:latin typeface="Franklin Gothic Demi" panose="020B0703020102020204" pitchFamily="34" charset="0"/>
              </a:rPr>
              <a:t>in </a:t>
            </a:r>
            <a:r>
              <a:rPr lang="en-US" sz="4000" dirty="0" smtClean="0">
                <a:latin typeface="Franklin Gothic Demi" panose="020B0703020102020204" pitchFamily="34" charset="0"/>
              </a:rPr>
              <a:t>8 </a:t>
            </a:r>
            <a:r>
              <a:rPr lang="en-US" sz="4000" dirty="0">
                <a:latin typeface="Franklin Gothic Demi" panose="020B0703020102020204" pitchFamily="34" charset="0"/>
              </a:rPr>
              <a:t>people </a:t>
            </a:r>
            <a:r>
              <a:rPr lang="en-US" sz="4000" dirty="0" smtClean="0">
                <a:latin typeface="Franklin Gothic Demi" panose="020B0703020102020204" pitchFamily="34" charset="0"/>
              </a:rPr>
              <a:t>are estimated to be facing food insecurity. </a:t>
            </a:r>
            <a:r>
              <a:rPr lang="en-US" sz="4000" dirty="0">
                <a:latin typeface="Franklin Gothic Demi" panose="020B0703020102020204" pitchFamily="34" charset="0"/>
              </a:rPr>
              <a:t/>
            </a:r>
            <a:br>
              <a:rPr lang="en-US" sz="4000" dirty="0">
                <a:latin typeface="Franklin Gothic Demi" panose="020B0703020102020204" pitchFamily="34" charset="0"/>
              </a:rPr>
            </a:br>
            <a:r>
              <a:rPr lang="en-US" sz="2000" i="1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(Source: </a:t>
            </a:r>
            <a:r>
              <a:rPr lang="en-US" sz="2000" i="1" dirty="0" smtClean="0">
                <a:solidFill>
                  <a:schemeClr val="accent2"/>
                </a:solidFill>
                <a:latin typeface="Franklin Gothic Book" panose="020B0503020102020204" pitchFamily="34" charset="0"/>
              </a:rPr>
              <a:t>United States Department of Agriculture, 2017)</a:t>
            </a:r>
            <a:endParaRPr lang="en-US" sz="2000" i="1" dirty="0">
              <a:solidFill>
                <a:schemeClr val="accent2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70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74E0C5-C098-4648-95E4-A86A668BA3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794"/>
            <a:ext cx="12192000" cy="6704412"/>
          </a:xfrm>
          <a:prstGeom prst="rect">
            <a:avLst/>
          </a:prstGeom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5581649" y="76794"/>
            <a:ext cx="6610349" cy="1752006"/>
          </a:xfrm>
          <a:prstGeom prst="rect">
            <a:avLst/>
          </a:prstGeom>
          <a:solidFill>
            <a:schemeClr val="accent1">
              <a:lumMod val="50000"/>
              <a:alpha val="76078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28CC6BB-5959-4320-B836-C51675EF373F}"/>
              </a:ext>
            </a:extLst>
          </p:cNvPr>
          <p:cNvSpPr txBox="1"/>
          <p:nvPr/>
        </p:nvSpPr>
        <p:spPr>
          <a:xfrm>
            <a:off x="5838824" y="136521"/>
            <a:ext cx="6353175" cy="14773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ranklin Gothic Demi" panose="020B0703020102020204" pitchFamily="34" charset="0"/>
              </a:rPr>
              <a:t>Program Coordinator</a:t>
            </a:r>
            <a:br>
              <a:rPr lang="en-US" sz="4000" dirty="0" smtClean="0">
                <a:latin typeface="Franklin Gothic Demi" panose="020B0703020102020204" pitchFamily="34" charset="0"/>
              </a:rPr>
            </a:br>
            <a:r>
              <a:rPr lang="en-US" sz="2500" dirty="0">
                <a:latin typeface="Franklin Gothic Book" panose="020B0503020102020204" pitchFamily="34" charset="0"/>
              </a:rPr>
              <a:t>Syracuse University</a:t>
            </a:r>
          </a:p>
          <a:p>
            <a:r>
              <a:rPr lang="en-US" sz="2500" dirty="0" smtClean="0">
                <a:latin typeface="Franklin Gothic Book" panose="020B0503020102020204" pitchFamily="34" charset="0"/>
              </a:rPr>
              <a:t>Center for Sustainable Community Solutions</a:t>
            </a:r>
            <a:endParaRPr lang="en-US" sz="25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06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ilsr.org/wp-content/uploads/2017/02/HierarchyIG-FINAL-11x17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636" y="0"/>
            <a:ext cx="105987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54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edia1.s-nbcnews.com/j/newscms/2018_17/2408061/180423-leftovers-stock-mn-1045_2c4b3f52095b000b9d57bb3a6f803ffd.nbcnews-fp-1200-6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4950"/>
            <a:ext cx="1219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5153025" y="3790950"/>
            <a:ext cx="7038975" cy="1743075"/>
          </a:xfrm>
          <a:prstGeom prst="rect">
            <a:avLst/>
          </a:prstGeom>
          <a:solidFill>
            <a:srgbClr val="1F4E79">
              <a:alpha val="74902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8CC6BB-5959-4320-B836-C51675EF373F}"/>
              </a:ext>
            </a:extLst>
          </p:cNvPr>
          <p:cNvSpPr txBox="1"/>
          <p:nvPr/>
        </p:nvSpPr>
        <p:spPr>
          <a:xfrm>
            <a:off x="5457825" y="3981717"/>
            <a:ext cx="6553199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ranklin Gothic Demi" panose="020B0703020102020204" pitchFamily="34" charset="0"/>
              </a:rPr>
              <a:t>Commit to eating all leftover and perishable foods first.</a:t>
            </a:r>
            <a:endParaRPr lang="en-US" sz="2000" i="1" dirty="0">
              <a:solidFill>
                <a:schemeClr val="accent2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74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-jXQLNTyiTFo/UWwDpvjqs2I/AAAAAAAABrk/xrjvsRL76pg/s1600/Full+Frid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76565" y="0"/>
            <a:ext cx="9855200" cy="684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1176565" y="4410075"/>
            <a:ext cx="6919685" cy="1743075"/>
          </a:xfrm>
          <a:prstGeom prst="rect">
            <a:avLst/>
          </a:prstGeom>
          <a:solidFill>
            <a:srgbClr val="1F4E79">
              <a:alpha val="74902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8CC6BB-5959-4320-B836-C51675EF373F}"/>
              </a:ext>
            </a:extLst>
          </p:cNvPr>
          <p:cNvSpPr txBox="1"/>
          <p:nvPr/>
        </p:nvSpPr>
        <p:spPr>
          <a:xfrm>
            <a:off x="1440488" y="4600842"/>
            <a:ext cx="6379538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ranklin Gothic Demi" panose="020B0703020102020204" pitchFamily="34" charset="0"/>
              </a:rPr>
              <a:t>Check your refrigerator and pantry before shopping.</a:t>
            </a:r>
            <a:endParaRPr lang="en-US" sz="2000" i="1" dirty="0">
              <a:solidFill>
                <a:schemeClr val="accent2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68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90" y="0"/>
            <a:ext cx="1026902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4191000" y="361950"/>
            <a:ext cx="7039510" cy="1743075"/>
          </a:xfrm>
          <a:prstGeom prst="rect">
            <a:avLst/>
          </a:prstGeom>
          <a:solidFill>
            <a:srgbClr val="1F4E79">
              <a:alpha val="74902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8CC6BB-5959-4320-B836-C51675EF373F}"/>
              </a:ext>
            </a:extLst>
          </p:cNvPr>
          <p:cNvSpPr txBox="1"/>
          <p:nvPr/>
        </p:nvSpPr>
        <p:spPr>
          <a:xfrm>
            <a:off x="4419600" y="552717"/>
            <a:ext cx="6534686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ranklin Gothic Demi" panose="020B0703020102020204" pitchFamily="34" charset="0"/>
              </a:rPr>
              <a:t>Create a weekly menu and grocery list before shopping.</a:t>
            </a:r>
            <a:endParaRPr lang="en-US" sz="2000" i="1" dirty="0">
              <a:solidFill>
                <a:schemeClr val="accent2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50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daringgourmet.com/wp-content/uploads/2017/08/Giardiniera-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375" y="0"/>
            <a:ext cx="10271125" cy="685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968374" y="3305175"/>
            <a:ext cx="7527925" cy="1743075"/>
          </a:xfrm>
          <a:prstGeom prst="rect">
            <a:avLst/>
          </a:prstGeom>
          <a:solidFill>
            <a:srgbClr val="1F4E79">
              <a:alpha val="74902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8CC6BB-5959-4320-B836-C51675EF373F}"/>
              </a:ext>
            </a:extLst>
          </p:cNvPr>
          <p:cNvSpPr txBox="1"/>
          <p:nvPr/>
        </p:nvSpPr>
        <p:spPr>
          <a:xfrm>
            <a:off x="1196974" y="3495942"/>
            <a:ext cx="6975475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ranklin Gothic Demi" panose="020B0703020102020204" pitchFamily="34" charset="0"/>
              </a:rPr>
              <a:t>Properly store, freeze, dry, and preserve perishable foods.</a:t>
            </a:r>
            <a:endParaRPr lang="en-US" sz="2000" i="1" dirty="0">
              <a:solidFill>
                <a:schemeClr val="accent2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3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3429001" y="390525"/>
            <a:ext cx="7810500" cy="1743075"/>
          </a:xfrm>
          <a:prstGeom prst="rect">
            <a:avLst/>
          </a:prstGeom>
          <a:solidFill>
            <a:srgbClr val="1F4E79">
              <a:alpha val="74902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8CC6BB-5959-4320-B836-C51675EF373F}"/>
              </a:ext>
            </a:extLst>
          </p:cNvPr>
          <p:cNvSpPr txBox="1"/>
          <p:nvPr/>
        </p:nvSpPr>
        <p:spPr>
          <a:xfrm>
            <a:off x="3762376" y="581292"/>
            <a:ext cx="7277100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ranklin Gothic Demi" panose="020B0703020102020204" pitchFamily="34" charset="0"/>
              </a:rPr>
              <a:t>Learn techniques for cooking “nose-to-tail” and “root-to-leaf”.</a:t>
            </a:r>
            <a:endParaRPr lang="en-US" sz="2000" i="1" dirty="0">
              <a:solidFill>
                <a:schemeClr val="accent2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0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moveforhunger.org/wp-content/uploads/UniversityMovingAndStorage_FarmingtonHillsFoodDrive2016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3016" y="0"/>
            <a:ext cx="95677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1313016" y="1238250"/>
            <a:ext cx="5916459" cy="1647825"/>
          </a:xfrm>
          <a:prstGeom prst="rect">
            <a:avLst/>
          </a:prstGeom>
          <a:solidFill>
            <a:srgbClr val="1F4E79">
              <a:alpha val="74902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8CC6BB-5959-4320-B836-C51675EF373F}"/>
              </a:ext>
            </a:extLst>
          </p:cNvPr>
          <p:cNvSpPr txBox="1"/>
          <p:nvPr/>
        </p:nvSpPr>
        <p:spPr>
          <a:xfrm>
            <a:off x="1484466" y="1362342"/>
            <a:ext cx="5459259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ranklin Gothic Demi" panose="020B0703020102020204" pitchFamily="34" charset="0"/>
              </a:rPr>
              <a:t>Donate extra food from your pantry and garden.</a:t>
            </a:r>
            <a:endParaRPr lang="en-US" sz="2000" i="1" dirty="0">
              <a:solidFill>
                <a:schemeClr val="accent2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42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s.6sqft.com/wp-content/uploads/2016/11/23101306/volunteering-in-new-york-city-e14799141817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451" y="0"/>
            <a:ext cx="11392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4191000" y="504825"/>
            <a:ext cx="7610475" cy="1647825"/>
          </a:xfrm>
          <a:prstGeom prst="rect">
            <a:avLst/>
          </a:prstGeom>
          <a:solidFill>
            <a:srgbClr val="1F4E79">
              <a:alpha val="74902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8CC6BB-5959-4320-B836-C51675EF373F}"/>
              </a:ext>
            </a:extLst>
          </p:cNvPr>
          <p:cNvSpPr txBox="1"/>
          <p:nvPr/>
        </p:nvSpPr>
        <p:spPr>
          <a:xfrm>
            <a:off x="4438649" y="667017"/>
            <a:ext cx="7172326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ranklin Gothic Demi" panose="020B0703020102020204" pitchFamily="34" charset="0"/>
              </a:rPr>
              <a:t>Volunteer at a local food pantry or emergency meal center.</a:t>
            </a:r>
            <a:endParaRPr lang="en-US" sz="2000" i="1" dirty="0">
              <a:solidFill>
                <a:schemeClr val="accent2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71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sl.c.photoshelter.com/img-get2/I0000a56.AIs4t.E/fit=1000x750/Compost-LB0807-06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215" y="0"/>
            <a:ext cx="10269072" cy="684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958215" y="4953000"/>
            <a:ext cx="9347835" cy="1647825"/>
          </a:xfrm>
          <a:prstGeom prst="rect">
            <a:avLst/>
          </a:prstGeom>
          <a:solidFill>
            <a:srgbClr val="1F4E79">
              <a:alpha val="74902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28CC6BB-5959-4320-B836-C51675EF373F}"/>
              </a:ext>
            </a:extLst>
          </p:cNvPr>
          <p:cNvSpPr txBox="1"/>
          <p:nvPr/>
        </p:nvSpPr>
        <p:spPr>
          <a:xfrm>
            <a:off x="1205864" y="5115192"/>
            <a:ext cx="8833486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ranklin Gothic Demi" panose="020B0703020102020204" pitchFamily="34" charset="0"/>
              </a:rPr>
              <a:t>Compost leftover food scraps to create a nutrient-rich soil amendment.</a:t>
            </a:r>
            <a:endParaRPr lang="en-US" sz="2000" i="1" dirty="0">
              <a:solidFill>
                <a:schemeClr val="accent2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93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www.microdrips.com/en/blog/wp-content/uploads/2017/05/preparing-seedlings-1200x8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5535" y="0"/>
            <a:ext cx="1143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385536" y="276225"/>
            <a:ext cx="7825014" cy="1628775"/>
          </a:xfrm>
          <a:prstGeom prst="rect">
            <a:avLst/>
          </a:prstGeom>
          <a:solidFill>
            <a:srgbClr val="1F4E79">
              <a:alpha val="74902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8CC6BB-5959-4320-B836-C51675EF373F}"/>
              </a:ext>
            </a:extLst>
          </p:cNvPr>
          <p:cNvSpPr txBox="1"/>
          <p:nvPr/>
        </p:nvSpPr>
        <p:spPr>
          <a:xfrm>
            <a:off x="566508" y="371742"/>
            <a:ext cx="7415441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ranklin Gothic Demi" panose="020B0703020102020204" pitchFamily="34" charset="0"/>
              </a:rPr>
              <a:t>Use compost to regenerate soils and grow nutritious foods.</a:t>
            </a:r>
            <a:endParaRPr lang="en-US" sz="2000" i="1" dirty="0">
              <a:solidFill>
                <a:schemeClr val="accent2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12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71D8BD-FC74-490D-A7FE-8A447505D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ln w="28575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2554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9073"/>
            <a:ext cx="12192000" cy="627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6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" r="2337"/>
          <a:stretch/>
        </p:blipFill>
        <p:spPr>
          <a:xfrm>
            <a:off x="304800" y="0"/>
            <a:ext cx="1156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8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ultivu.com/players/English/7808251-ad-council-save-the-food/image/chicken-ooh-ad-6-HR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33032"/>
            <a:ext cx="12192000" cy="575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00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5382" y="0"/>
            <a:ext cx="52993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293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9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6387"/>
            <a:ext cx="12192000" cy="566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2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425" y="-22860"/>
            <a:ext cx="4914900" cy="6880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6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4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ivileats.com/wp-content/uploads/2017/05/170511-ugly-produce-t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303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959303" y="222317"/>
            <a:ext cx="3431722" cy="2705100"/>
          </a:xfrm>
          <a:prstGeom prst="rect">
            <a:avLst/>
          </a:prstGeom>
          <a:solidFill>
            <a:schemeClr val="accent1">
              <a:lumMod val="50000"/>
              <a:alpha val="76078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28CC6BB-5959-4320-B836-C51675EF373F}"/>
              </a:ext>
            </a:extLst>
          </p:cNvPr>
          <p:cNvSpPr txBox="1"/>
          <p:nvPr/>
        </p:nvSpPr>
        <p:spPr>
          <a:xfrm>
            <a:off x="1143000" y="424993"/>
            <a:ext cx="2993757" cy="22467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ranklin Gothic Demi" panose="020B0703020102020204" pitchFamily="34" charset="0"/>
              </a:rPr>
              <a:t>Jesse </a:t>
            </a:r>
            <a:r>
              <a:rPr lang="en-US" sz="4000" dirty="0" smtClean="0">
                <a:latin typeface="Franklin Gothic Demi" panose="020B0703020102020204" pitchFamily="34" charset="0"/>
              </a:rPr>
              <a:t>Kerns</a:t>
            </a:r>
            <a:r>
              <a:rPr lang="en-US" sz="25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Book" panose="020B0503020102020204" pitchFamily="34" charset="0"/>
              </a:rPr>
              <a:t/>
            </a:r>
            <a:br>
              <a:rPr lang="en-US" sz="25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Book" panose="020B0503020102020204" pitchFamily="34" charset="0"/>
              </a:rPr>
            </a:br>
            <a:r>
              <a:rPr lang="en-US" sz="2500" dirty="0" smtClean="0">
                <a:latin typeface="Franklin Gothic Book" panose="020B0503020102020204" pitchFamily="34" charset="0"/>
              </a:rPr>
              <a:t>Program Coordinator</a:t>
            </a:r>
            <a:br>
              <a:rPr lang="en-US" sz="2500" dirty="0" smtClean="0">
                <a:latin typeface="Franklin Gothic Book" panose="020B0503020102020204" pitchFamily="34" charset="0"/>
              </a:rPr>
            </a:br>
            <a:r>
              <a:rPr lang="en-US" sz="2500" dirty="0" smtClean="0">
                <a:latin typeface="Franklin Gothic Book" panose="020B0503020102020204" pitchFamily="34" charset="0"/>
              </a:rPr>
              <a:t>SU-CSCS/EFC</a:t>
            </a:r>
            <a:br>
              <a:rPr lang="en-US" sz="2500" dirty="0" smtClean="0">
                <a:latin typeface="Franklin Gothic Book" panose="020B0503020102020204" pitchFamily="34" charset="0"/>
              </a:rPr>
            </a:br>
            <a:r>
              <a:rPr lang="en-US" sz="2500" u="sng" dirty="0" smtClean="0">
                <a:solidFill>
                  <a:schemeClr val="accent2"/>
                </a:solidFill>
                <a:latin typeface="Franklin Gothic Book" panose="020B0503020102020204" pitchFamily="34" charset="0"/>
              </a:rPr>
              <a:t>jekerns@syr.edu</a:t>
            </a:r>
            <a:r>
              <a:rPr lang="en-US" sz="2500" dirty="0" smtClean="0">
                <a:latin typeface="Franklin Gothic Book" panose="020B0503020102020204" pitchFamily="34" charset="0"/>
              </a:rPr>
              <a:t/>
            </a:r>
            <a:br>
              <a:rPr lang="en-US" sz="2500" dirty="0" smtClean="0">
                <a:latin typeface="Franklin Gothic Book" panose="020B0503020102020204" pitchFamily="34" charset="0"/>
              </a:rPr>
            </a:br>
            <a:r>
              <a:rPr lang="en-US" sz="2500" dirty="0" smtClean="0">
                <a:latin typeface="Franklin Gothic Book" panose="020B0503020102020204" pitchFamily="34" charset="0"/>
              </a:rPr>
              <a:t>(315) 443-8488</a:t>
            </a:r>
            <a:endParaRPr lang="en-US" sz="2500" dirty="0">
              <a:latin typeface="Franklin Gothic Book" panose="020B05030201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959303" y="5343525"/>
            <a:ext cx="7013122" cy="1314450"/>
          </a:xfrm>
          <a:prstGeom prst="rect">
            <a:avLst/>
          </a:prstGeom>
          <a:solidFill>
            <a:schemeClr val="accent1">
              <a:lumMod val="50000"/>
              <a:alpha val="76078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8CC6BB-5959-4320-B836-C51675EF373F}"/>
              </a:ext>
            </a:extLst>
          </p:cNvPr>
          <p:cNvSpPr txBox="1"/>
          <p:nvPr/>
        </p:nvSpPr>
        <p:spPr>
          <a:xfrm>
            <a:off x="1143000" y="5552490"/>
            <a:ext cx="6829425" cy="861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Franklin Gothic Medium" panose="020B0603020102020204" pitchFamily="34" charset="0"/>
              </a:rPr>
              <a:t>Pledge to reduce wasted food in your home at:</a:t>
            </a:r>
            <a:r>
              <a:rPr lang="en-US" sz="2500" dirty="0" smtClean="0">
                <a:latin typeface="Franklin Gothic Book" panose="020B0503020102020204" pitchFamily="34" charset="0"/>
              </a:rPr>
              <a:t/>
            </a:r>
            <a:br>
              <a:rPr lang="en-US" sz="2500" dirty="0" smtClean="0">
                <a:latin typeface="Franklin Gothic Book" panose="020B0503020102020204" pitchFamily="34" charset="0"/>
              </a:rPr>
            </a:br>
            <a:r>
              <a:rPr lang="en-US" sz="2500" u="sng" dirty="0" smtClean="0">
                <a:solidFill>
                  <a:schemeClr val="accent2"/>
                </a:solidFill>
                <a:latin typeface="Franklin Gothic Book" panose="020B0503020102020204" pitchFamily="34" charset="0"/>
              </a:rPr>
              <a:t>http</a:t>
            </a:r>
            <a:r>
              <a:rPr lang="en-US" sz="2500" u="sng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://efc.syr.edu/prevent-wasted-food-pledge/</a:t>
            </a:r>
          </a:p>
        </p:txBody>
      </p:sp>
    </p:spTree>
    <p:extLst>
      <p:ext uri="{BB962C8B-B14F-4D97-AF65-F5344CB8AC3E}">
        <p14:creationId xmlns:p14="http://schemas.microsoft.com/office/powerpoint/2010/main" val="264653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C7AD45E-806D-4C9D-B241-C854450B8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766" y="0"/>
            <a:ext cx="10602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1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eoimages.gsfc.nasa.gov/images/imagerecords/57000/57723/globe_west_204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5146" y="0"/>
            <a:ext cx="6871754" cy="687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718457" y="2905124"/>
            <a:ext cx="10809514" cy="1220561"/>
          </a:xfrm>
          <a:prstGeom prst="rect">
            <a:avLst/>
          </a:prstGeom>
          <a:solidFill>
            <a:schemeClr val="accent1">
              <a:lumMod val="50000"/>
              <a:alpha val="76078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28CC6BB-5959-4320-B836-C51675EF373F}"/>
              </a:ext>
            </a:extLst>
          </p:cNvPr>
          <p:cNvSpPr txBox="1"/>
          <p:nvPr/>
        </p:nvSpPr>
        <p:spPr>
          <a:xfrm>
            <a:off x="0" y="3040976"/>
            <a:ext cx="12192000" cy="861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latin typeface="Franklin Gothic Demi" panose="020B0703020102020204" pitchFamily="34" charset="0"/>
              </a:rPr>
              <a:t>Sustainable Materials Management</a:t>
            </a:r>
            <a:endParaRPr lang="en-US" sz="50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50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E6E5AF4-C90D-487F-847A-3408B5A52A7E}"/>
              </a:ext>
            </a:extLst>
          </p:cNvPr>
          <p:cNvSpPr/>
          <p:nvPr/>
        </p:nvSpPr>
        <p:spPr>
          <a:xfrm>
            <a:off x="0" y="3666836"/>
            <a:ext cx="12192000" cy="1505528"/>
          </a:xfrm>
          <a:prstGeom prst="rect">
            <a:avLst/>
          </a:prstGeom>
          <a:solidFill>
            <a:srgbClr val="000000">
              <a:alpha val="7607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530FC88-61F1-48EF-8218-D7AE9F7BB345}"/>
              </a:ext>
            </a:extLst>
          </p:cNvPr>
          <p:cNvSpPr/>
          <p:nvPr/>
        </p:nvSpPr>
        <p:spPr>
          <a:xfrm>
            <a:off x="0" y="3505011"/>
            <a:ext cx="12192000" cy="1343703"/>
          </a:xfrm>
          <a:prstGeom prst="rect">
            <a:avLst/>
          </a:prstGeom>
          <a:solidFill>
            <a:srgbClr val="000000">
              <a:alpha val="7607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http://www.trbimg.com/img-55fb428d/turbine/os-landfill-stinks-avalon-park-2015091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519" y="-2083"/>
            <a:ext cx="10516054" cy="686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03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55" y="0"/>
            <a:ext cx="105602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387" y="0"/>
            <a:ext cx="8320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4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439</TotalTime>
  <Words>335</Words>
  <Application>Microsoft Office PowerPoint</Application>
  <PresentationFormat>Widescreen</PresentationFormat>
  <Paragraphs>45</Paragraphs>
  <Slides>46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Calibri</vt:lpstr>
      <vt:lpstr>Calibri Light</vt:lpstr>
      <vt:lpstr>Franklin Gothic Book</vt:lpstr>
      <vt:lpstr>Franklin Gothic Demi</vt:lpstr>
      <vt:lpstr>Franklin Gothic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Syracuse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Jesse Evin Kerns</dc:creator>
  <cp:lastModifiedBy>Laura Jensen</cp:lastModifiedBy>
  <cp:revision>51</cp:revision>
  <dcterms:created xsi:type="dcterms:W3CDTF">2019-03-25T23:48:09Z</dcterms:created>
  <dcterms:modified xsi:type="dcterms:W3CDTF">2019-07-01T16:46:18Z</dcterms:modified>
</cp:coreProperties>
</file>